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8" r:id="rId1"/>
  </p:sldMasterIdLst>
  <p:notesMasterIdLst>
    <p:notesMasterId r:id="rId31"/>
  </p:notesMasterIdLst>
  <p:sldIdLst>
    <p:sldId id="273" r:id="rId2"/>
    <p:sldId id="279" r:id="rId3"/>
    <p:sldId id="280" r:id="rId4"/>
    <p:sldId id="284" r:id="rId5"/>
    <p:sldId id="281" r:id="rId6"/>
    <p:sldId id="301" r:id="rId7"/>
    <p:sldId id="302" r:id="rId8"/>
    <p:sldId id="303" r:id="rId9"/>
    <p:sldId id="304" r:id="rId10"/>
    <p:sldId id="305" r:id="rId11"/>
    <p:sldId id="282" r:id="rId12"/>
    <p:sldId id="285" r:id="rId13"/>
    <p:sldId id="283" r:id="rId14"/>
    <p:sldId id="286" r:id="rId15"/>
    <p:sldId id="256" r:id="rId16"/>
    <p:sldId id="287" r:id="rId17"/>
    <p:sldId id="288" r:id="rId18"/>
    <p:sldId id="289" r:id="rId19"/>
    <p:sldId id="290" r:id="rId20"/>
    <p:sldId id="291" r:id="rId21"/>
    <p:sldId id="292" r:id="rId22"/>
    <p:sldId id="293" r:id="rId23"/>
    <p:sldId id="294" r:id="rId24"/>
    <p:sldId id="295" r:id="rId25"/>
    <p:sldId id="296" r:id="rId26"/>
    <p:sldId id="298" r:id="rId27"/>
    <p:sldId id="297" r:id="rId28"/>
    <p:sldId id="299" r:id="rId29"/>
    <p:sldId id="300" r:id="rId30"/>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ulo" id="{57D6EF86-E53D-4F95-B52D-2D6E406343C6}">
          <p14:sldIdLst>
            <p14:sldId id="273"/>
            <p14:sldId id="279"/>
          </p14:sldIdLst>
        </p14:section>
        <p14:section name="Juanfri" id="{EA5BDA63-FF65-4819-8FEC-A5C8490E552B}">
          <p14:sldIdLst>
            <p14:sldId id="280"/>
            <p14:sldId id="284"/>
          </p14:sldIdLst>
        </p14:section>
        <p14:section name="Antonio" id="{3DBD00D9-B7C7-49FD-834A-484EDBB090A2}">
          <p14:sldIdLst>
            <p14:sldId id="281"/>
            <p14:sldId id="301"/>
            <p14:sldId id="302"/>
            <p14:sldId id="303"/>
            <p14:sldId id="304"/>
            <p14:sldId id="305"/>
          </p14:sldIdLst>
        </p14:section>
        <p14:section name="Juanfri" id="{48D19DDE-FA73-4057-8F1B-541A5AF4BE13}">
          <p14:sldIdLst>
            <p14:sldId id="282"/>
            <p14:sldId id="285"/>
            <p14:sldId id="283"/>
            <p14:sldId id="286"/>
          </p14:sldIdLst>
        </p14:section>
        <p14:section name="David" id="{C8238E41-E07F-4C69-8CAC-F85107A7C941}">
          <p14:sldIdLst>
            <p14:sldId id="256"/>
            <p14:sldId id="287"/>
            <p14:sldId id="288"/>
            <p14:sldId id="289"/>
            <p14:sldId id="290"/>
            <p14:sldId id="291"/>
            <p14:sldId id="292"/>
            <p14:sldId id="293"/>
            <p14:sldId id="294"/>
            <p14:sldId id="295"/>
            <p14:sldId id="296"/>
            <p14:sldId id="298"/>
            <p14:sldId id="297"/>
            <p14:sldId id="299"/>
            <p14:sldId id="30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9" d="100"/>
          <a:sy n="69" d="100"/>
        </p:scale>
        <p:origin x="75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gif>
</file>

<file path=ppt/media/image10.png>
</file>

<file path=ppt/media/image11.png>
</file>

<file path=ppt/media/image12.gif>
</file>

<file path=ppt/media/image13.gif>
</file>

<file path=ppt/media/image14.gif>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D4A9D9-E35C-463E-817F-44C39DFFD93F}" type="datetimeFigureOut">
              <a:rPr lang="es-ES" smtClean="0"/>
              <a:t>18/10/2021</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0CE65B-A295-4FF8-999E-8B3052C4C925}" type="slidenum">
              <a:rPr lang="es-ES" smtClean="0"/>
              <a:t>‹Nº›</a:t>
            </a:fld>
            <a:endParaRPr lang="es-ES"/>
          </a:p>
        </p:txBody>
      </p:sp>
    </p:spTree>
    <p:extLst>
      <p:ext uri="{BB962C8B-B14F-4D97-AF65-F5344CB8AC3E}">
        <p14:creationId xmlns:p14="http://schemas.microsoft.com/office/powerpoint/2010/main" val="13281730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 6"/>
          <p:cNvSpPr txBox="1">
            <a:spLocks noGrp="1"/>
          </p:cNvSpPr>
          <p:nvPr>
            <p:ph type="sldNum" sz="quarter" idx="5"/>
          </p:nvPr>
        </p:nvSpPr>
        <p:spPr>
          <a:ln/>
        </p:spPr>
        <p:txBody>
          <a:bodyPr lIns="0" tIns="0" rIns="0" bIns="0" anchor="b" anchorCtr="0">
            <a:noAutofit/>
          </a:bodyPr>
          <a:lstStyle/>
          <a:p>
            <a:pPr lvl="0"/>
            <a:fld id="{5B5BF3C0-1E29-4137-836A-05DC83BD2F6D}" type="slidenum">
              <a:t>4</a:t>
            </a:fld>
            <a:endParaRPr lang="es-ES"/>
          </a:p>
        </p:txBody>
      </p:sp>
      <p:sp>
        <p:nvSpPr>
          <p:cNvPr id="2" name="Marcador de imagen de diapositiva 1"/>
          <p:cNvSpPr>
            <a:spLocks noGrp="1" noRot="1" noChangeAspect="1" noResize="1"/>
          </p:cNvSpPr>
          <p:nvPr>
            <p:ph type="sldImg"/>
          </p:nvPr>
        </p:nvSpPr>
        <p:spPr>
          <a:xfrm>
            <a:off x="1106488" y="812800"/>
            <a:ext cx="5345112" cy="4008438"/>
          </a:xfrm>
          <a:solidFill>
            <a:srgbClr val="729FCF"/>
          </a:solidFill>
          <a:ln w="25400">
            <a:solidFill>
              <a:srgbClr val="3465A4"/>
            </a:solidFill>
            <a:prstDash val="solid"/>
          </a:ln>
        </p:spPr>
      </p:sp>
      <p:sp>
        <p:nvSpPr>
          <p:cNvPr id="3" name=" 2"/>
          <p:cNvSpPr txBox="1">
            <a:spLocks noGrp="1"/>
          </p:cNvSpPr>
          <p:nvPr>
            <p:ph type="body" sz="quarter" idx="1"/>
          </p:nvPr>
        </p:nvSpPr>
        <p:spPr/>
        <p:txBody>
          <a:bodyPr/>
          <a:lstStyle/>
          <a:p>
            <a:endParaRPr lang="es-ES"/>
          </a:p>
        </p:txBody>
      </p:sp>
    </p:spTree>
    <p:extLst>
      <p:ext uri="{BB962C8B-B14F-4D97-AF65-F5344CB8AC3E}">
        <p14:creationId xmlns:p14="http://schemas.microsoft.com/office/powerpoint/2010/main" val="9714343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 6"/>
          <p:cNvSpPr txBox="1">
            <a:spLocks noGrp="1"/>
          </p:cNvSpPr>
          <p:nvPr>
            <p:ph type="sldNum" sz="quarter" idx="5"/>
          </p:nvPr>
        </p:nvSpPr>
        <p:spPr>
          <a:ln/>
        </p:spPr>
        <p:txBody>
          <a:bodyPr lIns="0" tIns="0" rIns="0" bIns="0" anchor="b" anchorCtr="0">
            <a:noAutofit/>
          </a:bodyPr>
          <a:lstStyle/>
          <a:p>
            <a:pPr lvl="0"/>
            <a:fld id="{E01B3008-45EA-4CB6-B610-E8F69FBCF950}" type="slidenum">
              <a:t>12</a:t>
            </a:fld>
            <a:endParaRPr lang="es-ES"/>
          </a:p>
        </p:txBody>
      </p:sp>
      <p:sp>
        <p:nvSpPr>
          <p:cNvPr id="2" name="Marcador de imagen de diapositiva 1"/>
          <p:cNvSpPr>
            <a:spLocks noGrp="1" noRot="1" noChangeAspect="1" noResize="1"/>
          </p:cNvSpPr>
          <p:nvPr>
            <p:ph type="sldImg"/>
          </p:nvPr>
        </p:nvSpPr>
        <p:spPr>
          <a:xfrm>
            <a:off x="217488" y="812800"/>
            <a:ext cx="7123112" cy="4008438"/>
          </a:xfrm>
          <a:solidFill>
            <a:srgbClr val="729FCF"/>
          </a:solidFill>
          <a:ln w="25400">
            <a:solidFill>
              <a:srgbClr val="3465A4"/>
            </a:solidFill>
            <a:prstDash val="solid"/>
          </a:ln>
        </p:spPr>
      </p:sp>
      <p:sp>
        <p:nvSpPr>
          <p:cNvPr id="3" name=" 2"/>
          <p:cNvSpPr txBox="1">
            <a:spLocks noGrp="1"/>
          </p:cNvSpPr>
          <p:nvPr>
            <p:ph type="body" sz="quarter" idx="1"/>
          </p:nvPr>
        </p:nvSpPr>
        <p:spPr/>
        <p:txBody>
          <a:bodyPr>
            <a:spAutoFit/>
          </a:bodyPr>
          <a:lstStyle/>
          <a:p>
            <a:endParaRPr lang="es-ES"/>
          </a:p>
        </p:txBody>
      </p:sp>
    </p:spTree>
    <p:extLst>
      <p:ext uri="{BB962C8B-B14F-4D97-AF65-F5344CB8AC3E}">
        <p14:creationId xmlns:p14="http://schemas.microsoft.com/office/powerpoint/2010/main" val="31727387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 6"/>
          <p:cNvSpPr txBox="1">
            <a:spLocks noGrp="1"/>
          </p:cNvSpPr>
          <p:nvPr>
            <p:ph type="sldNum" sz="quarter" idx="5"/>
          </p:nvPr>
        </p:nvSpPr>
        <p:spPr>
          <a:ln/>
        </p:spPr>
        <p:txBody>
          <a:bodyPr lIns="0" tIns="0" rIns="0" bIns="0" anchor="b" anchorCtr="0">
            <a:noAutofit/>
          </a:bodyPr>
          <a:lstStyle/>
          <a:p>
            <a:pPr lvl="0"/>
            <a:fld id="{C25A1C1F-934F-4E71-9E59-D9C3AB697A9A}" type="slidenum">
              <a:t>14</a:t>
            </a:fld>
            <a:endParaRPr lang="es-ES"/>
          </a:p>
        </p:txBody>
      </p:sp>
      <p:sp>
        <p:nvSpPr>
          <p:cNvPr id="2" name="Marcador de imagen de diapositiva 1"/>
          <p:cNvSpPr>
            <a:spLocks noGrp="1" noRot="1" noChangeAspect="1" noResize="1"/>
          </p:cNvSpPr>
          <p:nvPr>
            <p:ph type="sldImg"/>
          </p:nvPr>
        </p:nvSpPr>
        <p:spPr>
          <a:xfrm>
            <a:off x="217488" y="812800"/>
            <a:ext cx="7123112" cy="4008438"/>
          </a:xfrm>
          <a:solidFill>
            <a:srgbClr val="729FCF"/>
          </a:solidFill>
          <a:ln w="25400">
            <a:solidFill>
              <a:srgbClr val="3465A4"/>
            </a:solidFill>
            <a:prstDash val="solid"/>
          </a:ln>
        </p:spPr>
      </p:sp>
      <p:sp>
        <p:nvSpPr>
          <p:cNvPr id="3" name=" 2"/>
          <p:cNvSpPr txBox="1">
            <a:spLocks noGrp="1"/>
          </p:cNvSpPr>
          <p:nvPr>
            <p:ph type="body" sz="quarter" idx="1"/>
          </p:nvPr>
        </p:nvSpPr>
        <p:spPr/>
        <p:txBody>
          <a:bodyPr/>
          <a:lstStyle/>
          <a:p>
            <a:endParaRPr lang="es-ES"/>
          </a:p>
        </p:txBody>
      </p:sp>
    </p:spTree>
    <p:extLst>
      <p:ext uri="{BB962C8B-B14F-4D97-AF65-F5344CB8AC3E}">
        <p14:creationId xmlns:p14="http://schemas.microsoft.com/office/powerpoint/2010/main" val="19600853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editar el estilo de subtítulo del patrón</a:t>
            </a:r>
            <a:endParaRPr lang="en-US" dirty="0"/>
          </a:p>
        </p:txBody>
      </p:sp>
      <p:sp>
        <p:nvSpPr>
          <p:cNvPr id="4" name="Date Placeholder 3"/>
          <p:cNvSpPr>
            <a:spLocks noGrp="1"/>
          </p:cNvSpPr>
          <p:nvPr>
            <p:ph type="dt" sz="half" idx="10"/>
          </p:nvPr>
        </p:nvSpPr>
        <p:spPr/>
        <p:txBody>
          <a:bodyPr/>
          <a:lstStyle/>
          <a:p>
            <a:fld id="{8A84B0F3-D9B4-46BC-9DFF-F8CB84525975}" type="datetimeFigureOut">
              <a:rPr lang="es-ES" smtClean="0"/>
              <a:t>18/10/2021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27289406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8A84B0F3-D9B4-46BC-9DFF-F8CB84525975}" type="datetimeFigureOut">
              <a:rPr lang="es-ES" smtClean="0"/>
              <a:t>18/10/2021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6806219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smtClean="0"/>
              <a:t>Haga clic para modificar el estilo de título del patrón</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Editar el estilo de texto del patrón</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8A84B0F3-D9B4-46BC-9DFF-F8CB84525975}" type="datetimeFigureOut">
              <a:rPr lang="es-ES" smtClean="0"/>
              <a:t>18/10/2021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6E46EE97-9783-432B-BEA2-34A687D21202}" type="slidenum">
              <a:rPr lang="es-ES" smtClean="0"/>
              <a:t>‹Nº›</a:t>
            </a:fld>
            <a:endParaRPr lang="es-E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7834242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8A84B0F3-D9B4-46BC-9DFF-F8CB84525975}" type="datetimeFigureOut">
              <a:rPr lang="es-ES" smtClean="0"/>
              <a:t>18/10/2021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20165005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smtClean="0"/>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Editar el estilo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8A84B0F3-D9B4-46BC-9DFF-F8CB84525975}" type="datetimeFigureOut">
              <a:rPr lang="es-ES" smtClean="0"/>
              <a:t>18/10/2021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6E46EE97-9783-432B-BEA2-34A687D21202}" type="slidenum">
              <a:rPr lang="es-ES" smtClean="0"/>
              <a:t>‹Nº›</a:t>
            </a:fld>
            <a:endParaRPr lang="es-E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0924126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s-ES" smtClean="0"/>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Editar el estilo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8A84B0F3-D9B4-46BC-9DFF-F8CB84525975}" type="datetimeFigureOut">
              <a:rPr lang="es-ES" smtClean="0"/>
              <a:t>18/10/2021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20489820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8A84B0F3-D9B4-46BC-9DFF-F8CB84525975}" type="datetimeFigureOut">
              <a:rPr lang="es-ES" smtClean="0"/>
              <a:t>18/10/2021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8563477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8A84B0F3-D9B4-46BC-9DFF-F8CB84525975}" type="datetimeFigureOut">
              <a:rPr lang="es-ES" smtClean="0"/>
              <a:t>18/10/2021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28883194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8A84B0F3-D9B4-46BC-9DFF-F8CB84525975}" type="datetimeFigureOut">
              <a:rPr lang="es-ES" smtClean="0"/>
              <a:t>18/10/2021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40991993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8A84B0F3-D9B4-46BC-9DFF-F8CB84525975}" type="datetimeFigureOut">
              <a:rPr lang="es-ES" smtClean="0"/>
              <a:t>18/10/2021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15742867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8A84B0F3-D9B4-46BC-9DFF-F8CB84525975}" type="datetimeFigureOut">
              <a:rPr lang="es-ES" smtClean="0"/>
              <a:t>18/10/2021</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39766092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8A84B0F3-D9B4-46BC-9DFF-F8CB84525975}" type="datetimeFigureOut">
              <a:rPr lang="es-ES" smtClean="0"/>
              <a:t>18/10/2021</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905308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8A84B0F3-D9B4-46BC-9DFF-F8CB84525975}" type="datetimeFigureOut">
              <a:rPr lang="es-ES" smtClean="0"/>
              <a:t>18/10/2021</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40209244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A84B0F3-D9B4-46BC-9DFF-F8CB84525975}" type="datetimeFigureOut">
              <a:rPr lang="es-ES" smtClean="0"/>
              <a:t>18/10/2021</a:t>
            </a:fld>
            <a:endParaRPr lang="es-ES"/>
          </a:p>
        </p:txBody>
      </p:sp>
      <p:sp>
        <p:nvSpPr>
          <p:cNvPr id="3" name="Footer Placeholder 2"/>
          <p:cNvSpPr>
            <a:spLocks noGrp="1"/>
          </p:cNvSpPr>
          <p:nvPr>
            <p:ph type="ftr" sz="quarter" idx="11"/>
          </p:nvPr>
        </p:nvSpPr>
        <p:spPr/>
        <p:txBody>
          <a:bodyPr/>
          <a:lstStyle/>
          <a:p>
            <a:endParaRPr lang="es-ES"/>
          </a:p>
        </p:txBody>
      </p:sp>
      <p:sp>
        <p:nvSpPr>
          <p:cNvPr id="4" name="Slide Number Placeholder 3"/>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9144733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8A84B0F3-D9B4-46BC-9DFF-F8CB84525975}" type="datetimeFigureOut">
              <a:rPr lang="es-ES" smtClean="0"/>
              <a:t>18/10/2021</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3270393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8A84B0F3-D9B4-46BC-9DFF-F8CB84525975}" type="datetimeFigureOut">
              <a:rPr lang="es-ES" smtClean="0"/>
              <a:t>18/10/2021</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6E46EE97-9783-432B-BEA2-34A687D21202}" type="slidenum">
              <a:rPr lang="es-ES" smtClean="0"/>
              <a:t>‹Nº›</a:t>
            </a:fld>
            <a:endParaRPr lang="es-ES"/>
          </a:p>
        </p:txBody>
      </p:sp>
    </p:spTree>
    <p:extLst>
      <p:ext uri="{BB962C8B-B14F-4D97-AF65-F5344CB8AC3E}">
        <p14:creationId xmlns:p14="http://schemas.microsoft.com/office/powerpoint/2010/main" val="22755754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A84B0F3-D9B4-46BC-9DFF-F8CB84525975}" type="datetimeFigureOut">
              <a:rPr lang="es-ES" smtClean="0"/>
              <a:t>18/10/2021</a:t>
            </a:fld>
            <a:endParaRPr lang="es-E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s-E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E46EE97-9783-432B-BEA2-34A687D21202}" type="slidenum">
              <a:rPr lang="es-ES" smtClean="0"/>
              <a:t>‹Nº›</a:t>
            </a:fld>
            <a:endParaRPr lang="es-ES"/>
          </a:p>
        </p:txBody>
      </p:sp>
    </p:spTree>
    <p:extLst>
      <p:ext uri="{BB962C8B-B14F-4D97-AF65-F5344CB8AC3E}">
        <p14:creationId xmlns:p14="http://schemas.microsoft.com/office/powerpoint/2010/main" val="132692388"/>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 id="2147483760" r:id="rId12"/>
    <p:sldLayoutId id="2147483761" r:id="rId13"/>
    <p:sldLayoutId id="2147483762" r:id="rId14"/>
    <p:sldLayoutId id="2147483763" r:id="rId15"/>
    <p:sldLayoutId id="214748376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2.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4.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0" y="1036959"/>
            <a:ext cx="9388905" cy="2800767"/>
          </a:xfrm>
          <a:prstGeom prst="rect">
            <a:avLst/>
          </a:prstGeom>
          <a:noFill/>
        </p:spPr>
        <p:txBody>
          <a:bodyPr wrap="square" rtlCol="0">
            <a:spAutoFit/>
          </a:bodyPr>
          <a:lstStyle/>
          <a:p>
            <a:pPr algn="ctr"/>
            <a:r>
              <a:rPr lang="es-ES" sz="8800" dirty="0" smtClean="0">
                <a:effectLst>
                  <a:glow rad="63500">
                    <a:schemeClr val="bg1">
                      <a:lumMod val="65000"/>
                      <a:alpha val="40000"/>
                    </a:schemeClr>
                  </a:glow>
                  <a:reflection blurRad="6350" stA="22000" endPos="47000" dir="5400000" sy="-100000" algn="bl" rotWithShape="0"/>
                </a:effectLst>
              </a:rPr>
              <a:t>Sistemas ERP</a:t>
            </a:r>
          </a:p>
          <a:p>
            <a:pPr algn="ctr"/>
            <a:r>
              <a:rPr lang="es-ES" sz="8800" dirty="0" smtClean="0">
                <a:effectLst>
                  <a:glow rad="63500">
                    <a:schemeClr val="bg1">
                      <a:lumMod val="65000"/>
                      <a:alpha val="40000"/>
                    </a:schemeClr>
                  </a:glow>
                  <a:reflection blurRad="6350" stA="22000" endPos="47000" dir="5400000" sy="-100000" algn="bl" rotWithShape="0"/>
                </a:effectLst>
              </a:rPr>
              <a:t>Y CRM</a:t>
            </a:r>
            <a:endParaRPr lang="es-ES" sz="8800" dirty="0">
              <a:effectLst>
                <a:glow rad="63500">
                  <a:schemeClr val="bg1">
                    <a:lumMod val="65000"/>
                    <a:alpha val="40000"/>
                  </a:schemeClr>
                </a:glow>
                <a:reflection blurRad="6350" stA="22000" endPos="47000" dir="5400000" sy="-100000" algn="bl" rotWithShape="0"/>
              </a:effectLst>
            </a:endParaRPr>
          </a:p>
        </p:txBody>
      </p:sp>
      <p:sp>
        <p:nvSpPr>
          <p:cNvPr id="6" name="CuadroTexto 5"/>
          <p:cNvSpPr txBox="1"/>
          <p:nvPr/>
        </p:nvSpPr>
        <p:spPr>
          <a:xfrm>
            <a:off x="360004" y="5657671"/>
            <a:ext cx="5978769" cy="1200329"/>
          </a:xfrm>
          <a:prstGeom prst="rect">
            <a:avLst/>
          </a:prstGeom>
          <a:noFill/>
        </p:spPr>
        <p:txBody>
          <a:bodyPr wrap="square" rtlCol="0">
            <a:spAutoFit/>
          </a:bodyPr>
          <a:lstStyle/>
          <a:p>
            <a:r>
              <a:rPr lang="es-ES" dirty="0" smtClean="0"/>
              <a:t>Presentado por:</a:t>
            </a:r>
          </a:p>
          <a:p>
            <a:r>
              <a:rPr lang="es-ES" dirty="0" smtClean="0"/>
              <a:t>Juan Francisco Hernández Domínguez</a:t>
            </a:r>
          </a:p>
          <a:p>
            <a:r>
              <a:rPr lang="es-ES" dirty="0" smtClean="0"/>
              <a:t>Antonio Manuel Carrasco Rojo</a:t>
            </a:r>
          </a:p>
          <a:p>
            <a:r>
              <a:rPr lang="es-ES" dirty="0" smtClean="0"/>
              <a:t>David Bernal Navarrete</a:t>
            </a:r>
          </a:p>
        </p:txBody>
      </p:sp>
    </p:spTree>
    <p:extLst>
      <p:ext uri="{BB962C8B-B14F-4D97-AF65-F5344CB8AC3E}">
        <p14:creationId xmlns:p14="http://schemas.microsoft.com/office/powerpoint/2010/main" val="377831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1B363C18-909E-4F07-BCC3-47A81BEA0780}"/>
              </a:ext>
            </a:extLst>
          </p:cNvPr>
          <p:cNvSpPr txBox="1"/>
          <p:nvPr/>
        </p:nvSpPr>
        <p:spPr>
          <a:xfrm>
            <a:off x="1071390" y="460145"/>
            <a:ext cx="2578911" cy="369332"/>
          </a:xfrm>
          <a:prstGeom prst="rect">
            <a:avLst/>
          </a:prstGeom>
          <a:noFill/>
        </p:spPr>
        <p:txBody>
          <a:bodyPr wrap="none" rtlCol="0">
            <a:spAutoFit/>
          </a:bodyPr>
          <a:lstStyle/>
          <a:p>
            <a:r>
              <a:rPr lang="es-ES" b="1" dirty="0"/>
              <a:t>¿Cual de todos es mejor?</a:t>
            </a:r>
          </a:p>
        </p:txBody>
      </p:sp>
      <p:sp>
        <p:nvSpPr>
          <p:cNvPr id="3" name="CuadroTexto 2">
            <a:extLst>
              <a:ext uri="{FF2B5EF4-FFF2-40B4-BE49-F238E27FC236}">
                <a16:creationId xmlns:a16="http://schemas.microsoft.com/office/drawing/2014/main" id="{9B41697A-D96D-4B01-82DA-5F2459477D64}"/>
              </a:ext>
            </a:extLst>
          </p:cNvPr>
          <p:cNvSpPr txBox="1"/>
          <p:nvPr/>
        </p:nvSpPr>
        <p:spPr>
          <a:xfrm>
            <a:off x="643052" y="898656"/>
            <a:ext cx="3962060" cy="2031325"/>
          </a:xfrm>
          <a:prstGeom prst="rect">
            <a:avLst/>
          </a:prstGeom>
          <a:noFill/>
        </p:spPr>
        <p:txBody>
          <a:bodyPr wrap="square" rtlCol="0">
            <a:spAutoFit/>
          </a:bodyPr>
          <a:lstStyle/>
          <a:p>
            <a:r>
              <a:rPr lang="es-ES" dirty="0"/>
              <a:t>Según mis experiencias tras la búsqueda de toda esta información… NINGUNO.</a:t>
            </a:r>
          </a:p>
          <a:p>
            <a:endParaRPr lang="es-ES" dirty="0"/>
          </a:p>
          <a:p>
            <a:r>
              <a:rPr lang="es-ES" dirty="0"/>
              <a:t>Simplemente según en la empresa en la que queramos usar el ERP habrá alguno mas adecuados y otros que lo sean menos.</a:t>
            </a:r>
          </a:p>
        </p:txBody>
      </p:sp>
      <p:sp>
        <p:nvSpPr>
          <p:cNvPr id="4" name="CuadroTexto 3">
            <a:extLst>
              <a:ext uri="{FF2B5EF4-FFF2-40B4-BE49-F238E27FC236}">
                <a16:creationId xmlns:a16="http://schemas.microsoft.com/office/drawing/2014/main" id="{44C087A6-6739-4BB2-825F-4367D49A80E3}"/>
              </a:ext>
            </a:extLst>
          </p:cNvPr>
          <p:cNvSpPr txBox="1"/>
          <p:nvPr/>
        </p:nvSpPr>
        <p:spPr>
          <a:xfrm>
            <a:off x="1580697" y="3752024"/>
            <a:ext cx="1560299" cy="369332"/>
          </a:xfrm>
          <a:prstGeom prst="rect">
            <a:avLst/>
          </a:prstGeom>
          <a:noFill/>
        </p:spPr>
        <p:txBody>
          <a:bodyPr wrap="none" rtlCol="0">
            <a:spAutoFit/>
          </a:bodyPr>
          <a:lstStyle/>
          <a:p>
            <a:pPr algn="ctr"/>
            <a:r>
              <a:rPr lang="es-ES" dirty="0"/>
              <a:t>Gran Empresa</a:t>
            </a:r>
          </a:p>
        </p:txBody>
      </p:sp>
      <p:pic>
        <p:nvPicPr>
          <p:cNvPr id="6" name="Imagen 5">
            <a:extLst>
              <a:ext uri="{FF2B5EF4-FFF2-40B4-BE49-F238E27FC236}">
                <a16:creationId xmlns:a16="http://schemas.microsoft.com/office/drawing/2014/main" id="{C583951B-696B-4C0B-91DF-FEEF83B8C5D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15342" y="4866150"/>
            <a:ext cx="3101009" cy="1117275"/>
          </a:xfrm>
          <a:prstGeom prst="rect">
            <a:avLst/>
          </a:prstGeom>
        </p:spPr>
      </p:pic>
      <p:pic>
        <p:nvPicPr>
          <p:cNvPr id="8" name="Imagen 7">
            <a:extLst>
              <a:ext uri="{FF2B5EF4-FFF2-40B4-BE49-F238E27FC236}">
                <a16:creationId xmlns:a16="http://schemas.microsoft.com/office/drawing/2014/main" id="{0C94FD89-AC6D-4A36-8A28-FDABC3B65A9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82495" y="3059537"/>
            <a:ext cx="4366705" cy="2814099"/>
          </a:xfrm>
          <a:prstGeom prst="rect">
            <a:avLst/>
          </a:prstGeom>
        </p:spPr>
      </p:pic>
      <p:pic>
        <p:nvPicPr>
          <p:cNvPr id="3076" name="Picture 4" descr="Microsoft Dynamics 365 - masvoz">
            <a:extLst>
              <a:ext uri="{FF2B5EF4-FFF2-40B4-BE49-F238E27FC236}">
                <a16:creationId xmlns:a16="http://schemas.microsoft.com/office/drawing/2014/main" id="{A19412A7-1EF8-4066-87FE-D666FAB4A334}"/>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038408" y="2717594"/>
            <a:ext cx="2854876" cy="1053479"/>
          </a:xfrm>
          <a:prstGeom prst="rect">
            <a:avLst/>
          </a:prstGeom>
          <a:noFill/>
          <a:extLst>
            <a:ext uri="{909E8E84-426E-40DD-AFC4-6F175D3DCCD1}">
              <a14:hiddenFill xmlns:a14="http://schemas.microsoft.com/office/drawing/2010/main">
                <a:solidFill>
                  <a:srgbClr val="FFFFFF"/>
                </a:solidFill>
              </a14:hiddenFill>
            </a:ext>
          </a:extLst>
        </p:spPr>
      </p:pic>
      <p:sp>
        <p:nvSpPr>
          <p:cNvPr id="11" name="CuadroTexto 10">
            <a:extLst>
              <a:ext uri="{FF2B5EF4-FFF2-40B4-BE49-F238E27FC236}">
                <a16:creationId xmlns:a16="http://schemas.microsoft.com/office/drawing/2014/main" id="{6D21E2BA-4F14-4EA2-AD4F-3A323F6060AF}"/>
              </a:ext>
            </a:extLst>
          </p:cNvPr>
          <p:cNvSpPr txBox="1"/>
          <p:nvPr/>
        </p:nvSpPr>
        <p:spPr>
          <a:xfrm>
            <a:off x="1382147" y="5171690"/>
            <a:ext cx="2116427" cy="646331"/>
          </a:xfrm>
          <a:prstGeom prst="rect">
            <a:avLst/>
          </a:prstGeom>
          <a:noFill/>
        </p:spPr>
        <p:txBody>
          <a:bodyPr wrap="square" rtlCol="0">
            <a:spAutoFit/>
          </a:bodyPr>
          <a:lstStyle/>
          <a:p>
            <a:pPr algn="ctr"/>
            <a:r>
              <a:rPr lang="es-ES" dirty="0"/>
              <a:t>Mediana-Pequeña Empresa</a:t>
            </a:r>
          </a:p>
        </p:txBody>
      </p:sp>
      <p:cxnSp>
        <p:nvCxnSpPr>
          <p:cNvPr id="10" name="Conector recto de flecha 9">
            <a:extLst>
              <a:ext uri="{FF2B5EF4-FFF2-40B4-BE49-F238E27FC236}">
                <a16:creationId xmlns:a16="http://schemas.microsoft.com/office/drawing/2014/main" id="{83B87A5B-CB85-428D-93B3-51890A613611}"/>
              </a:ext>
            </a:extLst>
          </p:cNvPr>
          <p:cNvCxnSpPr>
            <a:stCxn id="4" idx="3"/>
            <a:endCxn id="3076" idx="1"/>
          </p:cNvCxnSpPr>
          <p:nvPr/>
        </p:nvCxnSpPr>
        <p:spPr>
          <a:xfrm flipV="1">
            <a:off x="3140996" y="3244334"/>
            <a:ext cx="4897412" cy="6923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ector recto de flecha 12">
            <a:extLst>
              <a:ext uri="{FF2B5EF4-FFF2-40B4-BE49-F238E27FC236}">
                <a16:creationId xmlns:a16="http://schemas.microsoft.com/office/drawing/2014/main" id="{68ED1677-7EFC-4F32-8E23-3417B83B5354}"/>
              </a:ext>
            </a:extLst>
          </p:cNvPr>
          <p:cNvCxnSpPr>
            <a:stCxn id="4" idx="3"/>
          </p:cNvCxnSpPr>
          <p:nvPr/>
        </p:nvCxnSpPr>
        <p:spPr>
          <a:xfrm>
            <a:off x="3140996" y="3936690"/>
            <a:ext cx="4897412" cy="529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ector recto de flecha 14">
            <a:extLst>
              <a:ext uri="{FF2B5EF4-FFF2-40B4-BE49-F238E27FC236}">
                <a16:creationId xmlns:a16="http://schemas.microsoft.com/office/drawing/2014/main" id="{7D67D2F8-8EAD-4D13-B077-28ADFFFC2D6B}"/>
              </a:ext>
            </a:extLst>
          </p:cNvPr>
          <p:cNvCxnSpPr>
            <a:cxnSpLocks/>
            <a:stCxn id="11" idx="3"/>
          </p:cNvCxnSpPr>
          <p:nvPr/>
        </p:nvCxnSpPr>
        <p:spPr>
          <a:xfrm>
            <a:off x="3498574" y="5494856"/>
            <a:ext cx="471777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CuadroTexto 18">
            <a:extLst>
              <a:ext uri="{FF2B5EF4-FFF2-40B4-BE49-F238E27FC236}">
                <a16:creationId xmlns:a16="http://schemas.microsoft.com/office/drawing/2014/main" id="{ED80AA73-4C99-46F4-A9C9-70231A6044FA}"/>
              </a:ext>
            </a:extLst>
          </p:cNvPr>
          <p:cNvSpPr txBox="1"/>
          <p:nvPr/>
        </p:nvSpPr>
        <p:spPr>
          <a:xfrm>
            <a:off x="4872118" y="755518"/>
            <a:ext cx="6332579" cy="1754326"/>
          </a:xfrm>
          <a:prstGeom prst="rect">
            <a:avLst/>
          </a:prstGeom>
          <a:noFill/>
        </p:spPr>
        <p:txBody>
          <a:bodyPr wrap="square" rtlCol="0">
            <a:spAutoFit/>
          </a:bodyPr>
          <a:lstStyle/>
          <a:p>
            <a:r>
              <a:rPr lang="es-ES" dirty="0"/>
              <a:t>Dicho todo esto, podríamos generalizar un poco y decir que una Gran Empresa debería de utilizar Dynamics 365 o Netsuite mas que Sage X3. </a:t>
            </a:r>
          </a:p>
          <a:p>
            <a:r>
              <a:rPr lang="es-ES" dirty="0"/>
              <a:t>Aunque este por ejemplo tenga funciones que no tienen ninguno de los otros dos, se puede decir que los otros dos son mas completos y están enfocados en empresas de gran calibre.</a:t>
            </a:r>
          </a:p>
        </p:txBody>
      </p:sp>
      <p:sp>
        <p:nvSpPr>
          <p:cNvPr id="21" name="CuadroTexto 20">
            <a:extLst>
              <a:ext uri="{FF2B5EF4-FFF2-40B4-BE49-F238E27FC236}">
                <a16:creationId xmlns:a16="http://schemas.microsoft.com/office/drawing/2014/main" id="{9915FF28-35CE-41C1-957C-23EC1F9C5AED}"/>
              </a:ext>
            </a:extLst>
          </p:cNvPr>
          <p:cNvSpPr txBox="1"/>
          <p:nvPr/>
        </p:nvSpPr>
        <p:spPr>
          <a:xfrm>
            <a:off x="7303636" y="371070"/>
            <a:ext cx="1223412" cy="369332"/>
          </a:xfrm>
          <a:prstGeom prst="rect">
            <a:avLst/>
          </a:prstGeom>
          <a:noFill/>
        </p:spPr>
        <p:txBody>
          <a:bodyPr wrap="none" rtlCol="0">
            <a:spAutoFit/>
          </a:bodyPr>
          <a:lstStyle/>
          <a:p>
            <a:r>
              <a:rPr lang="es-ES" b="1" dirty="0"/>
              <a:t>Conclusión</a:t>
            </a:r>
          </a:p>
        </p:txBody>
      </p:sp>
    </p:spTree>
    <p:extLst>
      <p:ext uri="{BB962C8B-B14F-4D97-AF65-F5344CB8AC3E}">
        <p14:creationId xmlns:p14="http://schemas.microsoft.com/office/powerpoint/2010/main" val="7910434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872604"/>
            <a:ext cx="9005455" cy="1646302"/>
          </a:xfrm>
        </p:spPr>
        <p:txBody>
          <a:bodyPr/>
          <a:lstStyle/>
          <a:p>
            <a:r>
              <a:rPr lang="es-ES" dirty="0" smtClean="0"/>
              <a:t>  Concepto de ERP SaaS</a:t>
            </a:r>
            <a:endParaRPr lang="es-ES" dirty="0"/>
          </a:p>
        </p:txBody>
      </p:sp>
    </p:spTree>
    <p:extLst>
      <p:ext uri="{BB962C8B-B14F-4D97-AF65-F5344CB8AC3E}">
        <p14:creationId xmlns:p14="http://schemas.microsoft.com/office/powerpoint/2010/main" val="3658504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 1"/>
          <p:cNvSpPr txBox="1">
            <a:spLocks noGrp="1"/>
          </p:cNvSpPr>
          <p:nvPr>
            <p:ph type="title" idx="4294967295"/>
          </p:nvPr>
        </p:nvSpPr>
        <p:spPr>
          <a:xfrm>
            <a:off x="677334" y="609600"/>
            <a:ext cx="8596668" cy="646331"/>
          </a:xfrm>
        </p:spPr>
        <p:txBody>
          <a:bodyPr>
            <a:spAutoFit/>
          </a:bodyPr>
          <a:lstStyle/>
          <a:p>
            <a:pPr lvl="0"/>
            <a:r>
              <a:rPr lang="es-ES"/>
              <a:t>Concepto de ERP SaaS</a:t>
            </a:r>
          </a:p>
        </p:txBody>
      </p:sp>
      <p:sp>
        <p:nvSpPr>
          <p:cNvPr id="3" name=" 2"/>
          <p:cNvSpPr txBox="1">
            <a:spLocks noGrp="1"/>
          </p:cNvSpPr>
          <p:nvPr>
            <p:ph type="body" idx="4294967295"/>
          </p:nvPr>
        </p:nvSpPr>
        <p:spPr/>
        <p:txBody>
          <a:bodyPr/>
          <a:lstStyle/>
          <a:p>
            <a:pPr lvl="0"/>
            <a:r>
              <a:rPr lang="es-ES" sz="1814">
                <a:solidFill>
                  <a:srgbClr val="000000"/>
                </a:solidFill>
                <a:latin typeface="Times New Roman" pitchFamily="18"/>
                <a:cs typeface="Times New Roman" pitchFamily="18"/>
              </a:rPr>
              <a:t>El ERP SaaS es un servicio que está alojado en la nube, por el proveedor, pero que se paga «por demanda». Hoy en día, existen diferentes formas de configurar los sistemas de planificación de recursos empresariales. También es conocido como ERP en la nube.</a:t>
            </a:r>
          </a:p>
        </p:txBody>
      </p:sp>
      <p:pic>
        <p:nvPicPr>
          <p:cNvPr id="4" name="Imagen 3">
            <a:extLst>
              <a:ext uri="{FF2B5EF4-FFF2-40B4-BE49-F238E27FC236}">
                <a16:creationId xmlns:a16="http://schemas.microsoft.com/office/drawing/2014/main" id="{00000000-0000-0000-0000-000000000000}"/>
              </a:ext>
            </a:extLst>
          </p:cNvPr>
          <p:cNvPicPr>
            <a:picLocks noChangeAspect="1"/>
          </p:cNvPicPr>
          <p:nvPr/>
        </p:nvPicPr>
        <p:blipFill>
          <a:blip r:embed="rId3">
            <a:lum/>
            <a:alphaModFix/>
          </a:blip>
          <a:srcRect/>
          <a:stretch>
            <a:fillRect/>
          </a:stretch>
        </p:blipFill>
        <p:spPr>
          <a:xfrm>
            <a:off x="953417" y="3587189"/>
            <a:ext cx="5644998" cy="2080101"/>
          </a:xfrm>
          <a:prstGeom prst="rect">
            <a:avLst/>
          </a:prstGeom>
          <a:noFill/>
          <a:ln>
            <a:noFill/>
          </a:ln>
        </p:spPr>
      </p:pic>
      <p:pic>
        <p:nvPicPr>
          <p:cNvPr id="5" name="Imagen 4">
            <a:extLst>
              <a:ext uri="{FF2B5EF4-FFF2-40B4-BE49-F238E27FC236}">
                <a16:creationId xmlns:a16="http://schemas.microsoft.com/office/drawing/2014/main" id="{00000000-0000-0000-0000-000000000000}"/>
              </a:ext>
            </a:extLst>
          </p:cNvPr>
          <p:cNvPicPr>
            <a:picLocks noChangeAspect="1"/>
          </p:cNvPicPr>
          <p:nvPr/>
        </p:nvPicPr>
        <p:blipFill>
          <a:blip r:embed="rId4">
            <a:lum/>
            <a:alphaModFix/>
          </a:blip>
          <a:srcRect/>
          <a:stretch>
            <a:fillRect/>
          </a:stretch>
        </p:blipFill>
        <p:spPr>
          <a:xfrm>
            <a:off x="5564747" y="3308515"/>
            <a:ext cx="3415431" cy="2956578"/>
          </a:xfrm>
          <a:prstGeom prst="rect">
            <a:avLst/>
          </a:prstGeom>
          <a:noFill/>
          <a:ln>
            <a:noFill/>
          </a:ln>
        </p:spPr>
      </p:pic>
    </p:spTree>
    <p:extLst>
      <p:ext uri="{BB962C8B-B14F-4D97-AF65-F5344CB8AC3E}">
        <p14:creationId xmlns:p14="http://schemas.microsoft.com/office/powerpoint/2010/main" val="34035432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872604"/>
            <a:ext cx="9005455" cy="1646302"/>
          </a:xfrm>
        </p:spPr>
        <p:txBody>
          <a:bodyPr/>
          <a:lstStyle/>
          <a:p>
            <a:r>
              <a:rPr lang="es-ES" dirty="0" smtClean="0"/>
              <a:t>  Concepto de </a:t>
            </a:r>
            <a:r>
              <a:rPr lang="es-ES" smtClean="0"/>
              <a:t>Sistema CRM</a:t>
            </a:r>
            <a:endParaRPr lang="es-ES" dirty="0"/>
          </a:p>
        </p:txBody>
      </p:sp>
    </p:spTree>
    <p:extLst>
      <p:ext uri="{BB962C8B-B14F-4D97-AF65-F5344CB8AC3E}">
        <p14:creationId xmlns:p14="http://schemas.microsoft.com/office/powerpoint/2010/main" val="1295501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 1"/>
          <p:cNvSpPr txBox="1">
            <a:spLocks noGrp="1"/>
          </p:cNvSpPr>
          <p:nvPr>
            <p:ph type="title" idx="4294967295"/>
          </p:nvPr>
        </p:nvSpPr>
        <p:spPr/>
        <p:txBody>
          <a:bodyPr/>
          <a:lstStyle/>
          <a:p>
            <a:pPr lvl="0"/>
            <a:r>
              <a:rPr lang="es-ES"/>
              <a:t>Concepto de Sistema CRM</a:t>
            </a:r>
          </a:p>
        </p:txBody>
      </p:sp>
      <p:sp>
        <p:nvSpPr>
          <p:cNvPr id="3" name=" 2"/>
          <p:cNvSpPr txBox="1">
            <a:spLocks noGrp="1"/>
          </p:cNvSpPr>
          <p:nvPr>
            <p:ph type="body" idx="4294967295"/>
          </p:nvPr>
        </p:nvSpPr>
        <p:spPr/>
        <p:txBody>
          <a:bodyPr/>
          <a:lstStyle/>
          <a:p>
            <a:pPr lvl="0"/>
            <a:r>
              <a:rPr lang="es-ES" sz="1814" dirty="0">
                <a:solidFill>
                  <a:srgbClr val="000000"/>
                </a:solidFill>
                <a:latin typeface="Times New Roman" pitchFamily="18"/>
                <a:cs typeface="Times New Roman" pitchFamily="18"/>
              </a:rPr>
              <a:t>La definición de CRM (en inglés Customer Relationship Management, o Gestión de las relaciones con clientes) es una aplicación que permite centralizar en una única Base de Datos todas las interacciones entre una empresa y sus clientes.</a:t>
            </a:r>
          </a:p>
        </p:txBody>
      </p:sp>
      <p:pic>
        <p:nvPicPr>
          <p:cNvPr id="4" name="Imagen 3">
            <a:extLst>
              <a:ext uri="{FF2B5EF4-FFF2-40B4-BE49-F238E27FC236}">
                <a16:creationId xmlns:a16="http://schemas.microsoft.com/office/drawing/2014/main" id="{00000000-0000-0000-0000-000000000000}"/>
              </a:ext>
            </a:extLst>
          </p:cNvPr>
          <p:cNvPicPr>
            <a:picLocks noChangeAspect="1"/>
          </p:cNvPicPr>
          <p:nvPr/>
        </p:nvPicPr>
        <p:blipFill>
          <a:blip r:embed="rId3">
            <a:lum/>
            <a:alphaModFix/>
          </a:blip>
          <a:srcRect/>
          <a:stretch>
            <a:fillRect/>
          </a:stretch>
        </p:blipFill>
        <p:spPr>
          <a:xfrm>
            <a:off x="1674625" y="3259180"/>
            <a:ext cx="3714583" cy="2782182"/>
          </a:xfrm>
          <a:prstGeom prst="rect">
            <a:avLst/>
          </a:prstGeom>
          <a:noFill/>
          <a:ln>
            <a:noFill/>
          </a:ln>
        </p:spPr>
      </p:pic>
      <p:pic>
        <p:nvPicPr>
          <p:cNvPr id="5" name="Imagen 4">
            <a:extLst>
              <a:ext uri="{FF2B5EF4-FFF2-40B4-BE49-F238E27FC236}">
                <a16:creationId xmlns:a16="http://schemas.microsoft.com/office/drawing/2014/main" id="{00000000-0000-0000-0000-000000000000}"/>
              </a:ext>
            </a:extLst>
          </p:cNvPr>
          <p:cNvPicPr>
            <a:picLocks noChangeAspect="1"/>
          </p:cNvPicPr>
          <p:nvPr/>
        </p:nvPicPr>
        <p:blipFill>
          <a:blip r:embed="rId4">
            <a:lum/>
            <a:alphaModFix/>
          </a:blip>
          <a:srcRect/>
          <a:stretch>
            <a:fillRect/>
          </a:stretch>
        </p:blipFill>
        <p:spPr>
          <a:xfrm>
            <a:off x="6327309" y="3374684"/>
            <a:ext cx="2782508" cy="2782508"/>
          </a:xfrm>
          <a:prstGeom prst="rect">
            <a:avLst/>
          </a:prstGeom>
          <a:noFill/>
          <a:ln>
            <a:noFill/>
          </a:ln>
        </p:spPr>
      </p:pic>
    </p:spTree>
    <p:extLst>
      <p:ext uri="{BB962C8B-B14F-4D97-AF65-F5344CB8AC3E}">
        <p14:creationId xmlns:p14="http://schemas.microsoft.com/office/powerpoint/2010/main" val="3538980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59843" y="2872604"/>
            <a:ext cx="7766936" cy="1646302"/>
          </a:xfrm>
        </p:spPr>
        <p:txBody>
          <a:bodyPr/>
          <a:lstStyle/>
          <a:p>
            <a:r>
              <a:rPr lang="es-ES" dirty="0" smtClean="0"/>
              <a:t>  Sistemas CRM Actuales</a:t>
            </a:r>
            <a:endParaRPr lang="es-ES" dirty="0"/>
          </a:p>
        </p:txBody>
      </p:sp>
    </p:spTree>
    <p:extLst>
      <p:ext uri="{BB962C8B-B14F-4D97-AF65-F5344CB8AC3E}">
        <p14:creationId xmlns:p14="http://schemas.microsoft.com/office/powerpoint/2010/main" val="944553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p:cNvSpPr>
            <a:spLocks noGrp="1"/>
          </p:cNvSpPr>
          <p:nvPr>
            <p:ph type="body" idx="1"/>
          </p:nvPr>
        </p:nvSpPr>
        <p:spPr>
          <a:xfrm>
            <a:off x="677335" y="982980"/>
            <a:ext cx="8596668" cy="5058382"/>
          </a:xfrm>
        </p:spPr>
        <p:txBody>
          <a:bodyPr/>
          <a:lstStyle/>
          <a:p>
            <a:r>
              <a:rPr lang="es-ES" sz="3600" dirty="0"/>
              <a:t>El objetivo de un sistema CRM es captar y retener clientes, por lo que adquirir uno es una inversión con una repercusión medible. </a:t>
            </a:r>
            <a:endParaRPr lang="es-ES" sz="3600" dirty="0" smtClean="0"/>
          </a:p>
          <a:p>
            <a:r>
              <a:rPr lang="es-ES" sz="3600" dirty="0" smtClean="0"/>
              <a:t>Esta </a:t>
            </a:r>
            <a:r>
              <a:rPr lang="es-ES" sz="3600" dirty="0"/>
              <a:t>repercusión se puede dividir en 3 apartados: ventas</a:t>
            </a:r>
            <a:r>
              <a:rPr lang="es-ES" dirty="0"/>
              <a:t>,</a:t>
            </a:r>
            <a:r>
              <a:rPr lang="es-ES" sz="3600" dirty="0"/>
              <a:t> marketing y servicios</a:t>
            </a:r>
            <a:r>
              <a:rPr lang="es-ES" sz="3600" dirty="0" smtClean="0"/>
              <a:t>.</a:t>
            </a:r>
            <a:endParaRPr lang="es-ES" sz="3600" dirty="0"/>
          </a:p>
        </p:txBody>
      </p:sp>
    </p:spTree>
    <p:extLst>
      <p:ext uri="{BB962C8B-B14F-4D97-AF65-F5344CB8AC3E}">
        <p14:creationId xmlns:p14="http://schemas.microsoft.com/office/powerpoint/2010/main" val="62601174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p:cNvSpPr>
            <a:spLocks noGrp="1"/>
          </p:cNvSpPr>
          <p:nvPr>
            <p:ph type="body" idx="1"/>
          </p:nvPr>
        </p:nvSpPr>
        <p:spPr>
          <a:xfrm>
            <a:off x="677335" y="982980"/>
            <a:ext cx="8596668" cy="5058382"/>
          </a:xfrm>
        </p:spPr>
        <p:txBody>
          <a:bodyPr>
            <a:normAutofit fontScale="92500" lnSpcReduction="10000"/>
          </a:bodyPr>
          <a:lstStyle/>
          <a:p>
            <a:r>
              <a:rPr lang="es-ES" sz="3600" dirty="0" smtClean="0"/>
              <a:t>Los sistemas CRM se dividen en dos tipos:</a:t>
            </a:r>
          </a:p>
          <a:p>
            <a:r>
              <a:rPr lang="es-ES" sz="3600" dirty="0" smtClean="0"/>
              <a:t>-Basados en la nube:</a:t>
            </a:r>
          </a:p>
          <a:p>
            <a:pPr marL="571500" indent="-571500">
              <a:buFont typeface="Arial" panose="020B0604020202020204" pitchFamily="34" charset="0"/>
              <a:buChar char="•"/>
            </a:pPr>
            <a:r>
              <a:rPr lang="es-ES" sz="3600" dirty="0" smtClean="0"/>
              <a:t>No hay retraso en el inicio, se paga solo el CRM.</a:t>
            </a:r>
          </a:p>
          <a:p>
            <a:pPr marL="571500" indent="-571500">
              <a:buFont typeface="Arial" panose="020B0604020202020204" pitchFamily="34" charset="0"/>
              <a:buChar char="•"/>
            </a:pPr>
            <a:r>
              <a:rPr lang="es-ES" sz="3600" dirty="0" smtClean="0"/>
              <a:t>El proveedor mantiene los servidores y se encarga del plan de recuperación ante desastres.</a:t>
            </a:r>
          </a:p>
          <a:p>
            <a:pPr marL="571500" indent="-571500">
              <a:buFont typeface="Arial" panose="020B0604020202020204" pitchFamily="34" charset="0"/>
              <a:buChar char="•"/>
            </a:pPr>
            <a:r>
              <a:rPr lang="es-ES" sz="3600" dirty="0" smtClean="0"/>
              <a:t>Acceso desde cualquier dispositivo con conectividad.</a:t>
            </a:r>
            <a:endParaRPr lang="es-ES" sz="3600" dirty="0"/>
          </a:p>
        </p:txBody>
      </p:sp>
    </p:spTree>
    <p:extLst>
      <p:ext uri="{BB962C8B-B14F-4D97-AF65-F5344CB8AC3E}">
        <p14:creationId xmlns:p14="http://schemas.microsoft.com/office/powerpoint/2010/main" val="340574799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p:cNvSpPr>
            <a:spLocks noGrp="1"/>
          </p:cNvSpPr>
          <p:nvPr>
            <p:ph type="body" idx="1"/>
          </p:nvPr>
        </p:nvSpPr>
        <p:spPr>
          <a:xfrm>
            <a:off x="677335" y="982980"/>
            <a:ext cx="8596668" cy="5058382"/>
          </a:xfrm>
        </p:spPr>
        <p:txBody>
          <a:bodyPr>
            <a:normAutofit fontScale="92500" lnSpcReduction="20000"/>
          </a:bodyPr>
          <a:lstStyle/>
          <a:p>
            <a:r>
              <a:rPr lang="es-ES" sz="3600" dirty="0" smtClean="0"/>
              <a:t>-Cliente/servidor:</a:t>
            </a:r>
          </a:p>
          <a:p>
            <a:pPr marL="571500" indent="-571500">
              <a:buFont typeface="Arial" panose="020B0604020202020204" pitchFamily="34" charset="0"/>
              <a:buChar char="•"/>
            </a:pPr>
            <a:r>
              <a:rPr lang="es-ES" sz="3600" dirty="0" smtClean="0"/>
              <a:t>Costes iniciales para el servidor y la instalación.</a:t>
            </a:r>
          </a:p>
          <a:p>
            <a:pPr marL="571500" indent="-571500">
              <a:buFont typeface="Arial" panose="020B0604020202020204" pitchFamily="34" charset="0"/>
              <a:buChar char="•"/>
            </a:pPr>
            <a:r>
              <a:rPr lang="es-ES" sz="3600" dirty="0" smtClean="0"/>
              <a:t>La empresa es responsable del servidor, de su seguridad y del plan de recuperación ante desastres.</a:t>
            </a:r>
          </a:p>
          <a:p>
            <a:pPr marL="571500" indent="-571500">
              <a:buFont typeface="Arial" panose="020B0604020202020204" pitchFamily="34" charset="0"/>
              <a:buChar char="•"/>
            </a:pPr>
            <a:r>
              <a:rPr lang="es-ES" sz="3600" dirty="0" smtClean="0"/>
              <a:t>Acceso desde cualquier dispositivo con conectividad al servidor.</a:t>
            </a:r>
          </a:p>
          <a:p>
            <a:pPr marL="571500" indent="-571500">
              <a:buFont typeface="Arial" panose="020B0604020202020204" pitchFamily="34" charset="0"/>
              <a:buChar char="•"/>
            </a:pPr>
            <a:r>
              <a:rPr lang="es-ES" sz="3600" dirty="0" smtClean="0"/>
              <a:t>Actualizar el sistema requiere actualizar a mano el software y/o el hardware.3</a:t>
            </a:r>
            <a:endParaRPr lang="es-ES" sz="3600" dirty="0"/>
          </a:p>
        </p:txBody>
      </p:sp>
    </p:spTree>
    <p:extLst>
      <p:ext uri="{BB962C8B-B14F-4D97-AF65-F5344CB8AC3E}">
        <p14:creationId xmlns:p14="http://schemas.microsoft.com/office/powerpoint/2010/main" val="311388083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5" y="609600"/>
            <a:ext cx="8596668" cy="762000"/>
          </a:xfrm>
        </p:spPr>
        <p:txBody>
          <a:bodyPr/>
          <a:lstStyle/>
          <a:p>
            <a:r>
              <a:rPr lang="es-ES" dirty="0" smtClean="0"/>
              <a:t>Salesforce</a:t>
            </a:r>
            <a:endParaRPr lang="es-ES" dirty="0"/>
          </a:p>
        </p:txBody>
      </p:sp>
      <p:sp>
        <p:nvSpPr>
          <p:cNvPr id="3" name="Marcador de texto 2"/>
          <p:cNvSpPr>
            <a:spLocks noGrp="1"/>
          </p:cNvSpPr>
          <p:nvPr>
            <p:ph type="body" idx="1"/>
          </p:nvPr>
        </p:nvSpPr>
        <p:spPr>
          <a:xfrm>
            <a:off x="677335" y="1691640"/>
            <a:ext cx="8596668" cy="4349722"/>
          </a:xfrm>
        </p:spPr>
        <p:txBody>
          <a:bodyPr>
            <a:normAutofit/>
          </a:bodyPr>
          <a:lstStyle/>
          <a:p>
            <a:r>
              <a:rPr lang="es-ES" sz="3600" dirty="0" smtClean="0"/>
              <a:t>-Salesforce es un CRM basado en la nube.</a:t>
            </a:r>
          </a:p>
          <a:p>
            <a:r>
              <a:rPr lang="es-ES" sz="3600" dirty="0" smtClean="0"/>
              <a:t>-Es adaptable a todos los tamaños de empresas.</a:t>
            </a:r>
          </a:p>
          <a:p>
            <a:r>
              <a:rPr lang="es-ES" sz="3600" dirty="0" smtClean="0"/>
              <a:t>-Intuitivo y personalizable.</a:t>
            </a:r>
          </a:p>
          <a:p>
            <a:r>
              <a:rPr lang="es-ES" sz="3600" dirty="0" smtClean="0"/>
              <a:t>-Tiene opciones de integración.</a:t>
            </a:r>
            <a:endParaRPr lang="es-ES" sz="3600" dirty="0"/>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45780" y="3048000"/>
            <a:ext cx="3810000" cy="3810000"/>
          </a:xfrm>
          <a:prstGeom prst="rect">
            <a:avLst/>
          </a:prstGeom>
        </p:spPr>
      </p:pic>
    </p:spTree>
    <p:extLst>
      <p:ext uri="{BB962C8B-B14F-4D97-AF65-F5344CB8AC3E}">
        <p14:creationId xmlns:p14="http://schemas.microsoft.com/office/powerpoint/2010/main" val="268162563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title"/>
          </p:nvPr>
        </p:nvSpPr>
        <p:spPr>
          <a:xfrm>
            <a:off x="3839635" y="581025"/>
            <a:ext cx="8596668" cy="676275"/>
          </a:xfrm>
        </p:spPr>
        <p:txBody>
          <a:bodyPr>
            <a:normAutofit fontScale="90000"/>
          </a:bodyPr>
          <a:lstStyle/>
          <a:p>
            <a:r>
              <a:rPr lang="es-ES" dirty="0" smtClean="0"/>
              <a:t>Índice</a:t>
            </a:r>
            <a:endParaRPr lang="es-ES" dirty="0"/>
          </a:p>
        </p:txBody>
      </p:sp>
      <p:sp>
        <p:nvSpPr>
          <p:cNvPr id="5" name="Marcador de texto 4"/>
          <p:cNvSpPr>
            <a:spLocks noGrp="1"/>
          </p:cNvSpPr>
          <p:nvPr>
            <p:ph type="body" idx="1"/>
          </p:nvPr>
        </p:nvSpPr>
        <p:spPr>
          <a:xfrm>
            <a:off x="677335" y="1285875"/>
            <a:ext cx="8596668" cy="4755487"/>
          </a:xfrm>
        </p:spPr>
        <p:txBody>
          <a:bodyPr/>
          <a:lstStyle/>
          <a:p>
            <a:pPr marL="342900" indent="-342900">
              <a:buFont typeface="+mj-lt"/>
              <a:buAutoNum type="arabicPeriod"/>
            </a:pPr>
            <a:r>
              <a:rPr lang="es-ES" dirty="0" smtClean="0"/>
              <a:t>Concepto de Sistemas ERP</a:t>
            </a:r>
          </a:p>
          <a:p>
            <a:pPr marL="342900" indent="-342900">
              <a:buFont typeface="+mj-lt"/>
              <a:buAutoNum type="arabicPeriod"/>
            </a:pPr>
            <a:endParaRPr lang="es-ES" dirty="0" smtClean="0"/>
          </a:p>
          <a:p>
            <a:pPr marL="342900" indent="-342900">
              <a:buFont typeface="+mj-lt"/>
              <a:buAutoNum type="arabicPeriod"/>
            </a:pPr>
            <a:r>
              <a:rPr lang="es-ES" dirty="0" smtClean="0"/>
              <a:t>ERP actuales</a:t>
            </a:r>
          </a:p>
          <a:p>
            <a:pPr marL="342900" indent="-342900">
              <a:buFont typeface="+mj-lt"/>
              <a:buAutoNum type="arabicPeriod"/>
            </a:pPr>
            <a:endParaRPr lang="es-ES" dirty="0" smtClean="0"/>
          </a:p>
          <a:p>
            <a:pPr marL="342900" indent="-342900">
              <a:buFont typeface="+mj-lt"/>
              <a:buAutoNum type="arabicPeriod"/>
            </a:pPr>
            <a:r>
              <a:rPr lang="es-ES" dirty="0" smtClean="0"/>
              <a:t>Concepto de ERP SaaS</a:t>
            </a:r>
          </a:p>
          <a:p>
            <a:pPr marL="342900" indent="-342900">
              <a:buFont typeface="+mj-lt"/>
              <a:buAutoNum type="arabicPeriod"/>
            </a:pPr>
            <a:r>
              <a:rPr lang="es-ES" dirty="0" smtClean="0"/>
              <a:t>Concepto de Sistema CRM</a:t>
            </a:r>
          </a:p>
          <a:p>
            <a:pPr marL="342900" indent="-342900">
              <a:buFont typeface="+mj-lt"/>
              <a:buAutoNum type="arabicPeriod"/>
            </a:pPr>
            <a:endParaRPr lang="es-ES" dirty="0" smtClean="0"/>
          </a:p>
          <a:p>
            <a:pPr marL="342900" indent="-342900">
              <a:buFont typeface="+mj-lt"/>
              <a:buAutoNum type="arabicPeriod"/>
            </a:pPr>
            <a:r>
              <a:rPr lang="es-ES" dirty="0" smtClean="0"/>
              <a:t>CRM actuales</a:t>
            </a:r>
            <a:endParaRPr lang="es-ES" dirty="0"/>
          </a:p>
        </p:txBody>
      </p:sp>
    </p:spTree>
    <p:extLst>
      <p:ext uri="{BB962C8B-B14F-4D97-AF65-F5344CB8AC3E}">
        <p14:creationId xmlns:p14="http://schemas.microsoft.com/office/powerpoint/2010/main" val="2144666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8873" y="251460"/>
            <a:ext cx="10871334" cy="6858000"/>
          </a:xfrm>
          <a:prstGeom prst="rect">
            <a:avLst/>
          </a:prstGeom>
        </p:spPr>
      </p:pic>
    </p:spTree>
    <p:extLst>
      <p:ext uri="{BB962C8B-B14F-4D97-AF65-F5344CB8AC3E}">
        <p14:creationId xmlns:p14="http://schemas.microsoft.com/office/powerpoint/2010/main" val="35178091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5" y="609600"/>
            <a:ext cx="8596668" cy="899160"/>
          </a:xfrm>
        </p:spPr>
        <p:txBody>
          <a:bodyPr>
            <a:normAutofit fontScale="90000"/>
          </a:bodyPr>
          <a:lstStyle/>
          <a:p>
            <a:r>
              <a:rPr lang="es-ES" dirty="0" smtClean="0"/>
              <a:t>Planes para Salesforce Service Cloud</a:t>
            </a:r>
            <a:endParaRPr lang="es-ES" dirty="0"/>
          </a:p>
        </p:txBody>
      </p:sp>
      <p:sp>
        <p:nvSpPr>
          <p:cNvPr id="3" name="Marcador de texto 2"/>
          <p:cNvSpPr>
            <a:spLocks noGrp="1"/>
          </p:cNvSpPr>
          <p:nvPr>
            <p:ph type="body" idx="1"/>
          </p:nvPr>
        </p:nvSpPr>
        <p:spPr>
          <a:xfrm>
            <a:off x="677335" y="1691640"/>
            <a:ext cx="8596668" cy="4349722"/>
          </a:xfrm>
        </p:spPr>
        <p:txBody>
          <a:bodyPr/>
          <a:lstStyle/>
          <a:p>
            <a:endParaRPr lang="es-ES" dirty="0"/>
          </a:p>
        </p:txBody>
      </p:sp>
      <p:graphicFrame>
        <p:nvGraphicFramePr>
          <p:cNvPr id="4" name="Tabla 3"/>
          <p:cNvGraphicFramePr>
            <a:graphicFrameLocks noGrp="1"/>
          </p:cNvGraphicFramePr>
          <p:nvPr>
            <p:extLst>
              <p:ext uri="{D42A27DB-BD31-4B8C-83A1-F6EECF244321}">
                <p14:modId xmlns:p14="http://schemas.microsoft.com/office/powerpoint/2010/main" val="311823273"/>
              </p:ext>
            </p:extLst>
          </p:nvPr>
        </p:nvGraphicFramePr>
        <p:xfrm>
          <a:off x="911669" y="1931246"/>
          <a:ext cx="8128000" cy="210820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504887411"/>
                    </a:ext>
                  </a:extLst>
                </a:gridCol>
                <a:gridCol w="2032000">
                  <a:extLst>
                    <a:ext uri="{9D8B030D-6E8A-4147-A177-3AD203B41FA5}">
                      <a16:colId xmlns:a16="http://schemas.microsoft.com/office/drawing/2014/main" val="1544593599"/>
                    </a:ext>
                  </a:extLst>
                </a:gridCol>
                <a:gridCol w="2032000">
                  <a:extLst>
                    <a:ext uri="{9D8B030D-6E8A-4147-A177-3AD203B41FA5}">
                      <a16:colId xmlns:a16="http://schemas.microsoft.com/office/drawing/2014/main" val="3434052123"/>
                    </a:ext>
                  </a:extLst>
                </a:gridCol>
                <a:gridCol w="2032000">
                  <a:extLst>
                    <a:ext uri="{9D8B030D-6E8A-4147-A177-3AD203B41FA5}">
                      <a16:colId xmlns:a16="http://schemas.microsoft.com/office/drawing/2014/main" val="1054733646"/>
                    </a:ext>
                  </a:extLst>
                </a:gridCol>
              </a:tblGrid>
              <a:tr h="370840">
                <a:tc>
                  <a:txBody>
                    <a:bodyPr/>
                    <a:lstStyle/>
                    <a:p>
                      <a:r>
                        <a:rPr lang="es-ES" dirty="0" smtClean="0"/>
                        <a:t>Essentials</a:t>
                      </a:r>
                      <a:endParaRPr lang="es-ES" dirty="0"/>
                    </a:p>
                  </a:txBody>
                  <a:tcPr/>
                </a:tc>
                <a:tc>
                  <a:txBody>
                    <a:bodyPr/>
                    <a:lstStyle/>
                    <a:p>
                      <a:r>
                        <a:rPr lang="es-ES" dirty="0" smtClean="0"/>
                        <a:t>Professional</a:t>
                      </a:r>
                      <a:endParaRPr lang="es-ES" dirty="0"/>
                    </a:p>
                  </a:txBody>
                  <a:tcPr/>
                </a:tc>
                <a:tc>
                  <a:txBody>
                    <a:bodyPr/>
                    <a:lstStyle/>
                    <a:p>
                      <a:r>
                        <a:rPr lang="es-ES" dirty="0" smtClean="0"/>
                        <a:t>Enterprise</a:t>
                      </a:r>
                      <a:endParaRPr lang="es-ES" dirty="0"/>
                    </a:p>
                  </a:txBody>
                  <a:tcPr/>
                </a:tc>
                <a:tc>
                  <a:txBody>
                    <a:bodyPr/>
                    <a:lstStyle/>
                    <a:p>
                      <a:r>
                        <a:rPr lang="es-ES" dirty="0" smtClean="0"/>
                        <a:t>Unlimited</a:t>
                      </a:r>
                      <a:endParaRPr lang="es-ES" dirty="0"/>
                    </a:p>
                  </a:txBody>
                  <a:tcPr/>
                </a:tc>
                <a:extLst>
                  <a:ext uri="{0D108BD9-81ED-4DB2-BD59-A6C34878D82A}">
                    <a16:rowId xmlns:a16="http://schemas.microsoft.com/office/drawing/2014/main" val="3443148954"/>
                  </a:ext>
                </a:extLst>
              </a:tr>
              <a:tr h="370840">
                <a:tc>
                  <a:txBody>
                    <a:bodyPr/>
                    <a:lstStyle/>
                    <a:p>
                      <a:r>
                        <a:rPr lang="es-ES" dirty="0" smtClean="0"/>
                        <a:t>Para 10 usuarios.</a:t>
                      </a:r>
                    </a:p>
                    <a:p>
                      <a:r>
                        <a:rPr lang="es-ES" dirty="0" smtClean="0"/>
                        <a:t>25€/Mes</a:t>
                      </a:r>
                      <a:r>
                        <a:rPr lang="es-ES" baseline="0" dirty="0" smtClean="0"/>
                        <a:t> y usuario</a:t>
                      </a:r>
                      <a:endParaRPr lang="es-ES" dirty="0"/>
                    </a:p>
                  </a:txBody>
                  <a:tcPr/>
                </a:tc>
                <a:tc>
                  <a:txBody>
                    <a:bodyPr/>
                    <a:lstStyle/>
                    <a:p>
                      <a:r>
                        <a:rPr lang="es-ES" dirty="0" smtClean="0"/>
                        <a:t>Cualquier</a:t>
                      </a:r>
                      <a:r>
                        <a:rPr lang="es-ES" baseline="0" dirty="0" smtClean="0"/>
                        <a:t> cantidad de usuarios.</a:t>
                      </a:r>
                    </a:p>
                    <a:p>
                      <a:r>
                        <a:rPr lang="es-ES" baseline="0" dirty="0" smtClean="0"/>
                        <a:t>75€/Mes y usuario</a:t>
                      </a:r>
                      <a:endParaRPr lang="es-ES" dirty="0"/>
                    </a:p>
                  </a:txBody>
                  <a:tcPr/>
                </a:tc>
                <a:tc>
                  <a:txBody>
                    <a:bodyPr/>
                    <a:lstStyle/>
                    <a:p>
                      <a:r>
                        <a:rPr lang="es-ES" dirty="0" smtClean="0"/>
                        <a:t>Personalizable. 150€/Mes</a:t>
                      </a:r>
                      <a:r>
                        <a:rPr lang="es-ES" baseline="0" dirty="0" smtClean="0"/>
                        <a:t> y usuario</a:t>
                      </a:r>
                    </a:p>
                    <a:p>
                      <a:endParaRPr lang="es-ES" dirty="0"/>
                    </a:p>
                  </a:txBody>
                  <a:tcPr/>
                </a:tc>
                <a:tc>
                  <a:txBody>
                    <a:bodyPr/>
                    <a:lstStyle/>
                    <a:p>
                      <a:r>
                        <a:rPr lang="es-ES" dirty="0" smtClean="0"/>
                        <a:t>Funcionalidad y servicio</a:t>
                      </a:r>
                      <a:r>
                        <a:rPr lang="es-ES" baseline="0" dirty="0" smtClean="0"/>
                        <a:t> de asistencia ilimitados. </a:t>
                      </a:r>
                    </a:p>
                    <a:p>
                      <a:r>
                        <a:rPr lang="es-ES" baseline="0" dirty="0" smtClean="0"/>
                        <a:t>300€/Mes y usuario</a:t>
                      </a:r>
                      <a:endParaRPr lang="es-ES" dirty="0"/>
                    </a:p>
                  </a:txBody>
                  <a:tcPr/>
                </a:tc>
                <a:extLst>
                  <a:ext uri="{0D108BD9-81ED-4DB2-BD59-A6C34878D82A}">
                    <a16:rowId xmlns:a16="http://schemas.microsoft.com/office/drawing/2014/main" val="3217416708"/>
                  </a:ext>
                </a:extLst>
              </a:tr>
            </a:tbl>
          </a:graphicData>
        </a:graphic>
      </p:graphicFrame>
    </p:spTree>
    <p:extLst>
      <p:ext uri="{BB962C8B-B14F-4D97-AF65-F5344CB8AC3E}">
        <p14:creationId xmlns:p14="http://schemas.microsoft.com/office/powerpoint/2010/main" val="128664873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5" y="609600"/>
            <a:ext cx="8596668" cy="441960"/>
          </a:xfrm>
        </p:spPr>
        <p:txBody>
          <a:bodyPr>
            <a:normAutofit fontScale="90000"/>
          </a:bodyPr>
          <a:lstStyle/>
          <a:p>
            <a:r>
              <a:rPr lang="es-ES" dirty="0" smtClean="0"/>
              <a:t>Tabla comparativa</a:t>
            </a:r>
            <a:endParaRPr lang="es-ES" dirty="0"/>
          </a:p>
        </p:txBody>
      </p:sp>
      <p:graphicFrame>
        <p:nvGraphicFramePr>
          <p:cNvPr id="4" name="Tabla 3"/>
          <p:cNvGraphicFramePr>
            <a:graphicFrameLocks noGrp="1"/>
          </p:cNvGraphicFramePr>
          <p:nvPr>
            <p:extLst>
              <p:ext uri="{D42A27DB-BD31-4B8C-83A1-F6EECF244321}">
                <p14:modId xmlns:p14="http://schemas.microsoft.com/office/powerpoint/2010/main" val="910469849"/>
              </p:ext>
            </p:extLst>
          </p:nvPr>
        </p:nvGraphicFramePr>
        <p:xfrm>
          <a:off x="677335" y="1051560"/>
          <a:ext cx="9312485" cy="5423736"/>
        </p:xfrm>
        <a:graphic>
          <a:graphicData uri="http://schemas.openxmlformats.org/drawingml/2006/table">
            <a:tbl>
              <a:tblPr firstRow="1" bandRow="1">
                <a:tableStyleId>{5C22544A-7EE6-4342-B048-85BDC9FD1C3A}</a:tableStyleId>
              </a:tblPr>
              <a:tblGrid>
                <a:gridCol w="3414664">
                  <a:extLst>
                    <a:ext uri="{9D8B030D-6E8A-4147-A177-3AD203B41FA5}">
                      <a16:colId xmlns:a16="http://schemas.microsoft.com/office/drawing/2014/main" val="400425913"/>
                    </a:ext>
                  </a:extLst>
                </a:gridCol>
                <a:gridCol w="1304405">
                  <a:extLst>
                    <a:ext uri="{9D8B030D-6E8A-4147-A177-3AD203B41FA5}">
                      <a16:colId xmlns:a16="http://schemas.microsoft.com/office/drawing/2014/main" val="3194701891"/>
                    </a:ext>
                  </a:extLst>
                </a:gridCol>
                <a:gridCol w="1622802">
                  <a:extLst>
                    <a:ext uri="{9D8B030D-6E8A-4147-A177-3AD203B41FA5}">
                      <a16:colId xmlns:a16="http://schemas.microsoft.com/office/drawing/2014/main" val="1678907681"/>
                    </a:ext>
                  </a:extLst>
                </a:gridCol>
                <a:gridCol w="1425181">
                  <a:extLst>
                    <a:ext uri="{9D8B030D-6E8A-4147-A177-3AD203B41FA5}">
                      <a16:colId xmlns:a16="http://schemas.microsoft.com/office/drawing/2014/main" val="1933177790"/>
                    </a:ext>
                  </a:extLst>
                </a:gridCol>
                <a:gridCol w="1545433">
                  <a:extLst>
                    <a:ext uri="{9D8B030D-6E8A-4147-A177-3AD203B41FA5}">
                      <a16:colId xmlns:a16="http://schemas.microsoft.com/office/drawing/2014/main" val="396886612"/>
                    </a:ext>
                  </a:extLst>
                </a:gridCol>
              </a:tblGrid>
              <a:tr h="647274">
                <a:tc>
                  <a:txBody>
                    <a:bodyPr/>
                    <a:lstStyle/>
                    <a:p>
                      <a:endParaRPr lang="es-ES" dirty="0"/>
                    </a:p>
                  </a:txBody>
                  <a:tcPr/>
                </a:tc>
                <a:tc>
                  <a:txBody>
                    <a:bodyPr/>
                    <a:lstStyle/>
                    <a:p>
                      <a:r>
                        <a:rPr lang="es-ES" dirty="0" smtClean="0"/>
                        <a:t>Essentials</a:t>
                      </a:r>
                      <a:endParaRPr lang="es-ES" dirty="0"/>
                    </a:p>
                  </a:txBody>
                  <a:tcPr/>
                </a:tc>
                <a:tc>
                  <a:txBody>
                    <a:bodyPr/>
                    <a:lstStyle/>
                    <a:p>
                      <a:r>
                        <a:rPr lang="es-ES" dirty="0" smtClean="0"/>
                        <a:t>Professional</a:t>
                      </a:r>
                      <a:endParaRPr lang="es-ES" dirty="0"/>
                    </a:p>
                  </a:txBody>
                  <a:tcPr/>
                </a:tc>
                <a:tc>
                  <a:txBody>
                    <a:bodyPr/>
                    <a:lstStyle/>
                    <a:p>
                      <a:r>
                        <a:rPr lang="es-ES" dirty="0" smtClean="0"/>
                        <a:t>Enterprise</a:t>
                      </a:r>
                      <a:endParaRPr lang="es-ES" dirty="0"/>
                    </a:p>
                  </a:txBody>
                  <a:tcPr/>
                </a:tc>
                <a:tc>
                  <a:txBody>
                    <a:bodyPr/>
                    <a:lstStyle/>
                    <a:p>
                      <a:r>
                        <a:rPr lang="es-ES" dirty="0" smtClean="0"/>
                        <a:t>Unlimited</a:t>
                      </a:r>
                      <a:endParaRPr lang="es-ES" dirty="0"/>
                    </a:p>
                  </a:txBody>
                  <a:tcPr/>
                </a:tc>
                <a:extLst>
                  <a:ext uri="{0D108BD9-81ED-4DB2-BD59-A6C34878D82A}">
                    <a16:rowId xmlns:a16="http://schemas.microsoft.com/office/drawing/2014/main" val="56927767"/>
                  </a:ext>
                </a:extLst>
              </a:tr>
              <a:tr h="647274">
                <a:tc>
                  <a:txBody>
                    <a:bodyPr/>
                    <a:lstStyle/>
                    <a:p>
                      <a:r>
                        <a:rPr lang="es-ES" dirty="0" smtClean="0"/>
                        <a:t>Gestión</a:t>
                      </a:r>
                      <a:r>
                        <a:rPr lang="es-ES" baseline="0" dirty="0" smtClean="0"/>
                        <a:t> de cuentas, contactos, candidatos y oportunidades</a:t>
                      </a:r>
                      <a:endParaRPr lang="es-ES" dirty="0"/>
                    </a:p>
                  </a:txBody>
                  <a:tcPr/>
                </a:tc>
                <a:tc>
                  <a:txBody>
                    <a:bodyPr/>
                    <a:lstStyle/>
                    <a:p>
                      <a:r>
                        <a:rPr lang="es-ES" dirty="0" smtClean="0"/>
                        <a:t>✅</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extLst>
                  <a:ext uri="{0D108BD9-81ED-4DB2-BD59-A6C34878D82A}">
                    <a16:rowId xmlns:a16="http://schemas.microsoft.com/office/drawing/2014/main" val="3985291603"/>
                  </a:ext>
                </a:extLst>
              </a:tr>
              <a:tr h="647274">
                <a:tc>
                  <a:txBody>
                    <a:bodyPr/>
                    <a:lstStyle/>
                    <a:p>
                      <a:r>
                        <a:rPr lang="es-ES" dirty="0" smtClean="0"/>
                        <a:t>Integración de</a:t>
                      </a:r>
                      <a:r>
                        <a:rPr lang="es-ES" baseline="0" dirty="0" smtClean="0"/>
                        <a:t> email con Outlook o Gmail</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extLst>
                  <a:ext uri="{0D108BD9-81ED-4DB2-BD59-A6C34878D82A}">
                    <a16:rowId xmlns:a16="http://schemas.microsoft.com/office/drawing/2014/main" val="2737739000"/>
                  </a:ext>
                </a:extLst>
              </a:tr>
              <a:tr h="624112">
                <a:tc>
                  <a:txBody>
                    <a:bodyPr/>
                    <a:lstStyle/>
                    <a:p>
                      <a:r>
                        <a:rPr lang="es-ES" dirty="0" smtClean="0"/>
                        <a:t>Aplicación móvil Salesforce</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extLst>
                  <a:ext uri="{0D108BD9-81ED-4DB2-BD59-A6C34878D82A}">
                    <a16:rowId xmlns:a16="http://schemas.microsoft.com/office/drawing/2014/main" val="2692922457"/>
                  </a:ext>
                </a:extLst>
              </a:tr>
              <a:tr h="647274">
                <a:tc>
                  <a:txBody>
                    <a:bodyPr/>
                    <a:lstStyle/>
                    <a:p>
                      <a:r>
                        <a:rPr lang="es-ES" dirty="0" smtClean="0"/>
                        <a:t>Registro de candidatos y puntuación de candidatos</a:t>
                      </a:r>
                      <a:endParaRPr lang="es-ES" dirty="0"/>
                    </a:p>
                  </a:txBody>
                  <a:tcPr/>
                </a:tc>
                <a:tc>
                  <a:txBody>
                    <a:bodyPr/>
                    <a:lstStyle/>
                    <a:p>
                      <a:r>
                        <a:rPr lang="es-ES" dirty="0" smtClean="0"/>
                        <a:t>❌</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extLst>
                  <a:ext uri="{0D108BD9-81ED-4DB2-BD59-A6C34878D82A}">
                    <a16:rowId xmlns:a16="http://schemas.microsoft.com/office/drawing/2014/main" val="2114108927"/>
                  </a:ext>
                </a:extLst>
              </a:tr>
              <a:tr h="624112">
                <a:tc>
                  <a:txBody>
                    <a:bodyPr/>
                    <a:lstStyle/>
                    <a:p>
                      <a:r>
                        <a:rPr lang="es-ES" dirty="0" smtClean="0"/>
                        <a:t>Previsiones colaborativas</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extLst>
                  <a:ext uri="{0D108BD9-81ED-4DB2-BD59-A6C34878D82A}">
                    <a16:rowId xmlns:a16="http://schemas.microsoft.com/office/drawing/2014/main" val="4169010746"/>
                  </a:ext>
                </a:extLst>
              </a:tr>
              <a:tr h="632184">
                <a:tc>
                  <a:txBody>
                    <a:bodyPr/>
                    <a:lstStyle/>
                    <a:p>
                      <a:r>
                        <a:rPr lang="es-ES" dirty="0" smtClean="0"/>
                        <a:t>Automatización</a:t>
                      </a:r>
                      <a:r>
                        <a:rPr lang="es-ES" baseline="0" dirty="0" smtClean="0"/>
                        <a:t> de flujos de trabajo y aprobaciones</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extLst>
                  <a:ext uri="{0D108BD9-81ED-4DB2-BD59-A6C34878D82A}">
                    <a16:rowId xmlns:a16="http://schemas.microsoft.com/office/drawing/2014/main" val="1223681370"/>
                  </a:ext>
                </a:extLst>
              </a:tr>
              <a:tr h="891589">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baseline="0" dirty="0" smtClean="0"/>
                        <a:t>Servicios ininterrumpidos de asistencia</a:t>
                      </a:r>
                      <a:endParaRPr lang="es-ES" dirty="0" smtClean="0"/>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extLst>
                  <a:ext uri="{0D108BD9-81ED-4DB2-BD59-A6C34878D82A}">
                    <a16:rowId xmlns:a16="http://schemas.microsoft.com/office/drawing/2014/main" val="2489292597"/>
                  </a:ext>
                </a:extLst>
              </a:tr>
            </a:tbl>
          </a:graphicData>
        </a:graphic>
      </p:graphicFrame>
    </p:spTree>
    <p:extLst>
      <p:ext uri="{BB962C8B-B14F-4D97-AF65-F5344CB8AC3E}">
        <p14:creationId xmlns:p14="http://schemas.microsoft.com/office/powerpoint/2010/main" val="317841106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449580"/>
            <a:ext cx="10135445" cy="853440"/>
          </a:xfrm>
        </p:spPr>
        <p:txBody>
          <a:bodyPr>
            <a:normAutofit fontScale="90000"/>
          </a:bodyPr>
          <a:lstStyle/>
          <a:p>
            <a:r>
              <a:rPr lang="es-ES" dirty="0" smtClean="0"/>
              <a:t>Salesforce Tableau CRM: Análisis de datos</a:t>
            </a:r>
            <a:endParaRPr lang="es-ES" dirty="0"/>
          </a:p>
        </p:txBody>
      </p:sp>
      <p:graphicFrame>
        <p:nvGraphicFramePr>
          <p:cNvPr id="4" name="Tabla 3"/>
          <p:cNvGraphicFramePr>
            <a:graphicFrameLocks noGrp="1"/>
          </p:cNvGraphicFramePr>
          <p:nvPr>
            <p:extLst>
              <p:ext uri="{D42A27DB-BD31-4B8C-83A1-F6EECF244321}">
                <p14:modId xmlns:p14="http://schemas.microsoft.com/office/powerpoint/2010/main" val="1048663632"/>
              </p:ext>
            </p:extLst>
          </p:nvPr>
        </p:nvGraphicFramePr>
        <p:xfrm>
          <a:off x="677333" y="1783080"/>
          <a:ext cx="9061026" cy="3771900"/>
        </p:xfrm>
        <a:graphic>
          <a:graphicData uri="http://schemas.openxmlformats.org/drawingml/2006/table">
            <a:tbl>
              <a:tblPr firstRow="1" bandRow="1">
                <a:tableStyleId>{5C22544A-7EE6-4342-B048-85BDC9FD1C3A}</a:tableStyleId>
              </a:tblPr>
              <a:tblGrid>
                <a:gridCol w="3020342">
                  <a:extLst>
                    <a:ext uri="{9D8B030D-6E8A-4147-A177-3AD203B41FA5}">
                      <a16:colId xmlns:a16="http://schemas.microsoft.com/office/drawing/2014/main" val="2016832878"/>
                    </a:ext>
                  </a:extLst>
                </a:gridCol>
                <a:gridCol w="3020342">
                  <a:extLst>
                    <a:ext uri="{9D8B030D-6E8A-4147-A177-3AD203B41FA5}">
                      <a16:colId xmlns:a16="http://schemas.microsoft.com/office/drawing/2014/main" val="1779075847"/>
                    </a:ext>
                  </a:extLst>
                </a:gridCol>
                <a:gridCol w="3020342">
                  <a:extLst>
                    <a:ext uri="{9D8B030D-6E8A-4147-A177-3AD203B41FA5}">
                      <a16:colId xmlns:a16="http://schemas.microsoft.com/office/drawing/2014/main" val="753114100"/>
                    </a:ext>
                  </a:extLst>
                </a:gridCol>
              </a:tblGrid>
              <a:tr h="1553135">
                <a:tc>
                  <a:txBody>
                    <a:bodyPr/>
                    <a:lstStyle/>
                    <a:p>
                      <a:r>
                        <a:rPr lang="es-ES" dirty="0" smtClean="0"/>
                        <a:t>Einstein Predictions</a:t>
                      </a:r>
                    </a:p>
                  </a:txBody>
                  <a:tcPr/>
                </a:tc>
                <a:tc>
                  <a:txBody>
                    <a:bodyPr/>
                    <a:lstStyle/>
                    <a:p>
                      <a:r>
                        <a:rPr lang="es-ES" dirty="0" smtClean="0"/>
                        <a:t>Einstein Analytics Growth</a:t>
                      </a:r>
                      <a:endParaRPr lang="es-ES" dirty="0"/>
                    </a:p>
                  </a:txBody>
                  <a:tcPr/>
                </a:tc>
                <a:tc>
                  <a:txBody>
                    <a:bodyPr/>
                    <a:lstStyle/>
                    <a:p>
                      <a:r>
                        <a:rPr lang="es-ES" dirty="0" smtClean="0"/>
                        <a:t>Tableau CRM Plus</a:t>
                      </a:r>
                      <a:endParaRPr lang="es-ES" dirty="0"/>
                    </a:p>
                  </a:txBody>
                  <a:tcPr/>
                </a:tc>
                <a:extLst>
                  <a:ext uri="{0D108BD9-81ED-4DB2-BD59-A6C34878D82A}">
                    <a16:rowId xmlns:a16="http://schemas.microsoft.com/office/drawing/2014/main" val="3253184937"/>
                  </a:ext>
                </a:extLst>
              </a:tr>
              <a:tr h="2218765">
                <a:tc>
                  <a:txBody>
                    <a:bodyPr/>
                    <a:lstStyle/>
                    <a:p>
                      <a:r>
                        <a:rPr lang="es-ES" dirty="0" smtClean="0"/>
                        <a:t>Detección</a:t>
                      </a:r>
                      <a:r>
                        <a:rPr lang="es-ES" baseline="0" dirty="0" smtClean="0"/>
                        <a:t> automática e información predictiva. </a:t>
                      </a:r>
                    </a:p>
                    <a:p>
                      <a:r>
                        <a:rPr lang="es-ES" baseline="0" dirty="0" smtClean="0"/>
                        <a:t>75€/Mes y usuario.</a:t>
                      </a:r>
                      <a:endParaRPr lang="es-ES" dirty="0"/>
                    </a:p>
                  </a:txBody>
                  <a:tcPr/>
                </a:tc>
                <a:tc>
                  <a:txBody>
                    <a:bodyPr/>
                    <a:lstStyle/>
                    <a:p>
                      <a:r>
                        <a:rPr lang="es-ES" dirty="0" smtClean="0"/>
                        <a:t>Plataforma</a:t>
                      </a:r>
                      <a:r>
                        <a:rPr lang="es-ES" baseline="0" dirty="0" smtClean="0"/>
                        <a:t> de análisis para todos los datos.</a:t>
                      </a:r>
                    </a:p>
                    <a:p>
                      <a:r>
                        <a:rPr lang="es-ES" baseline="0" dirty="0" smtClean="0"/>
                        <a:t>125€/Mes y usuario.</a:t>
                      </a:r>
                      <a:endParaRPr lang="es-ES" dirty="0"/>
                    </a:p>
                  </a:txBody>
                  <a:tcPr/>
                </a:tc>
                <a:tc>
                  <a:txBody>
                    <a:bodyPr/>
                    <a:lstStyle/>
                    <a:p>
                      <a:r>
                        <a:rPr lang="es-ES" dirty="0" smtClean="0"/>
                        <a:t>Análisis avanzado</a:t>
                      </a:r>
                      <a:r>
                        <a:rPr lang="es-ES" baseline="0" dirty="0" smtClean="0"/>
                        <a:t> con inteligencia integrada.</a:t>
                      </a:r>
                    </a:p>
                    <a:p>
                      <a:r>
                        <a:rPr lang="es-ES" baseline="0" dirty="0" smtClean="0"/>
                        <a:t>150€/Mes y usuario.</a:t>
                      </a:r>
                      <a:endParaRPr lang="es-ES" dirty="0"/>
                    </a:p>
                  </a:txBody>
                  <a:tcPr/>
                </a:tc>
                <a:extLst>
                  <a:ext uri="{0D108BD9-81ED-4DB2-BD59-A6C34878D82A}">
                    <a16:rowId xmlns:a16="http://schemas.microsoft.com/office/drawing/2014/main" val="1145418001"/>
                  </a:ext>
                </a:extLst>
              </a:tr>
            </a:tbl>
          </a:graphicData>
        </a:graphic>
      </p:graphicFrame>
    </p:spTree>
    <p:extLst>
      <p:ext uri="{BB962C8B-B14F-4D97-AF65-F5344CB8AC3E}">
        <p14:creationId xmlns:p14="http://schemas.microsoft.com/office/powerpoint/2010/main" val="235472710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5" y="609600"/>
            <a:ext cx="8596668" cy="876300"/>
          </a:xfrm>
        </p:spPr>
        <p:txBody>
          <a:bodyPr/>
          <a:lstStyle/>
          <a:p>
            <a:r>
              <a:rPr lang="es-ES" dirty="0" smtClean="0"/>
              <a:t>Microsoft Dynamics 365</a:t>
            </a:r>
            <a:endParaRPr lang="es-ES" dirty="0"/>
          </a:p>
        </p:txBody>
      </p:sp>
      <p:sp>
        <p:nvSpPr>
          <p:cNvPr id="3" name="Marcador de texto 2"/>
          <p:cNvSpPr>
            <a:spLocks noGrp="1"/>
          </p:cNvSpPr>
          <p:nvPr>
            <p:ph type="body" idx="1"/>
          </p:nvPr>
        </p:nvSpPr>
        <p:spPr>
          <a:xfrm>
            <a:off x="677335" y="1760220"/>
            <a:ext cx="8596668" cy="4281142"/>
          </a:xfrm>
        </p:spPr>
        <p:txBody>
          <a:bodyPr>
            <a:normAutofit/>
          </a:bodyPr>
          <a:lstStyle/>
          <a:p>
            <a:r>
              <a:rPr lang="es-ES" sz="3200" dirty="0" smtClean="0"/>
              <a:t>Microsoft Dynamics 365 es un conjunto de aplicaciones relacionadas con los sistemas CRM. Ofrece varias aplicaciones, y en este proyecto vamos a exponer tres de ellas: Dynamics 365 Sales, Dynamics 365 Customer Service, y Dynamics 365 Marketing.</a:t>
            </a:r>
            <a:endParaRPr lang="es-ES" sz="3200" dirty="0"/>
          </a:p>
        </p:txBody>
      </p:sp>
    </p:spTree>
    <p:extLst>
      <p:ext uri="{BB962C8B-B14F-4D97-AF65-F5344CB8AC3E}">
        <p14:creationId xmlns:p14="http://schemas.microsoft.com/office/powerpoint/2010/main" val="260752694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5" y="609600"/>
            <a:ext cx="8596668" cy="807720"/>
          </a:xfrm>
        </p:spPr>
        <p:txBody>
          <a:bodyPr/>
          <a:lstStyle/>
          <a:p>
            <a:r>
              <a:rPr lang="es-ES" dirty="0" smtClean="0"/>
              <a:t>Microsoft Dynamics 365 Sales</a:t>
            </a:r>
            <a:endParaRPr lang="es-ES" dirty="0"/>
          </a:p>
        </p:txBody>
      </p:sp>
      <p:sp>
        <p:nvSpPr>
          <p:cNvPr id="3" name="Marcador de texto 2"/>
          <p:cNvSpPr>
            <a:spLocks noGrp="1"/>
          </p:cNvSpPr>
          <p:nvPr>
            <p:ph type="body" idx="1"/>
          </p:nvPr>
        </p:nvSpPr>
        <p:spPr>
          <a:xfrm>
            <a:off x="677335" y="1714500"/>
            <a:ext cx="8596668" cy="1188720"/>
          </a:xfrm>
        </p:spPr>
        <p:txBody>
          <a:bodyPr>
            <a:noAutofit/>
          </a:bodyPr>
          <a:lstStyle/>
          <a:p>
            <a:r>
              <a:rPr lang="es-ES" sz="2800" dirty="0" smtClean="0"/>
              <a:t>Ofrece contacto con clientes y trabajadores. También ofrece visualización y análisis de datos en tiempo real.</a:t>
            </a:r>
            <a:endParaRPr lang="es-ES" sz="2800" dirty="0"/>
          </a:p>
        </p:txBody>
      </p:sp>
      <p:graphicFrame>
        <p:nvGraphicFramePr>
          <p:cNvPr id="4" name="Tabla 3"/>
          <p:cNvGraphicFramePr>
            <a:graphicFrameLocks noGrp="1"/>
          </p:cNvGraphicFramePr>
          <p:nvPr>
            <p:extLst>
              <p:ext uri="{D42A27DB-BD31-4B8C-83A1-F6EECF244321}">
                <p14:modId xmlns:p14="http://schemas.microsoft.com/office/powerpoint/2010/main" val="3677345212"/>
              </p:ext>
            </p:extLst>
          </p:nvPr>
        </p:nvGraphicFramePr>
        <p:xfrm>
          <a:off x="677335" y="2903220"/>
          <a:ext cx="8128000" cy="347472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690102512"/>
                    </a:ext>
                  </a:extLst>
                </a:gridCol>
                <a:gridCol w="2032000">
                  <a:extLst>
                    <a:ext uri="{9D8B030D-6E8A-4147-A177-3AD203B41FA5}">
                      <a16:colId xmlns:a16="http://schemas.microsoft.com/office/drawing/2014/main" val="28615368"/>
                    </a:ext>
                  </a:extLst>
                </a:gridCol>
                <a:gridCol w="2032000">
                  <a:extLst>
                    <a:ext uri="{9D8B030D-6E8A-4147-A177-3AD203B41FA5}">
                      <a16:colId xmlns:a16="http://schemas.microsoft.com/office/drawing/2014/main" val="519086001"/>
                    </a:ext>
                  </a:extLst>
                </a:gridCol>
                <a:gridCol w="2032000">
                  <a:extLst>
                    <a:ext uri="{9D8B030D-6E8A-4147-A177-3AD203B41FA5}">
                      <a16:colId xmlns:a16="http://schemas.microsoft.com/office/drawing/2014/main" val="3219363240"/>
                    </a:ext>
                  </a:extLst>
                </a:gridCol>
              </a:tblGrid>
              <a:tr h="370840">
                <a:tc>
                  <a:txBody>
                    <a:bodyPr/>
                    <a:lstStyle/>
                    <a:p>
                      <a:r>
                        <a:rPr lang="es-ES" dirty="0" smtClean="0"/>
                        <a:t>Professional</a:t>
                      </a:r>
                      <a:endParaRPr lang="es-ES" dirty="0"/>
                    </a:p>
                  </a:txBody>
                  <a:tcPr/>
                </a:tc>
                <a:tc>
                  <a:txBody>
                    <a:bodyPr/>
                    <a:lstStyle/>
                    <a:p>
                      <a:r>
                        <a:rPr lang="es-ES" dirty="0" smtClean="0"/>
                        <a:t>Enterprise</a:t>
                      </a:r>
                      <a:endParaRPr lang="es-ES" dirty="0"/>
                    </a:p>
                  </a:txBody>
                  <a:tcPr/>
                </a:tc>
                <a:tc>
                  <a:txBody>
                    <a:bodyPr/>
                    <a:lstStyle/>
                    <a:p>
                      <a:r>
                        <a:rPr lang="es-ES" dirty="0" smtClean="0"/>
                        <a:t>Premium</a:t>
                      </a:r>
                      <a:endParaRPr lang="es-ES" dirty="0"/>
                    </a:p>
                  </a:txBody>
                  <a:tcPr/>
                </a:tc>
                <a:tc>
                  <a:txBody>
                    <a:bodyPr/>
                    <a:lstStyle/>
                    <a:p>
                      <a:r>
                        <a:rPr lang="es-ES" dirty="0" smtClean="0"/>
                        <a:t>Relationship Sales</a:t>
                      </a:r>
                      <a:endParaRPr lang="es-ES" dirty="0"/>
                    </a:p>
                  </a:txBody>
                  <a:tcPr/>
                </a:tc>
                <a:extLst>
                  <a:ext uri="{0D108BD9-81ED-4DB2-BD59-A6C34878D82A}">
                    <a16:rowId xmlns:a16="http://schemas.microsoft.com/office/drawing/2014/main" val="4231229609"/>
                  </a:ext>
                </a:extLst>
              </a:tr>
              <a:tr h="370840">
                <a:tc>
                  <a:txBody>
                    <a:bodyPr/>
                    <a:lstStyle/>
                    <a:p>
                      <a:r>
                        <a:rPr lang="es-ES" dirty="0" smtClean="0"/>
                        <a:t>Funciones esenciales.</a:t>
                      </a:r>
                    </a:p>
                    <a:p>
                      <a:r>
                        <a:rPr lang="es-ES" dirty="0" smtClean="0"/>
                        <a:t>54.80 €/Mes y usuario.</a:t>
                      </a:r>
                      <a:endParaRPr lang="es-ES" dirty="0"/>
                    </a:p>
                  </a:txBody>
                  <a:tcPr/>
                </a:tc>
                <a:tc>
                  <a:txBody>
                    <a:bodyPr/>
                    <a:lstStyle/>
                    <a:p>
                      <a:r>
                        <a:rPr lang="es-ES" dirty="0" smtClean="0"/>
                        <a:t>Información</a:t>
                      </a:r>
                      <a:r>
                        <a:rPr lang="es-ES" baseline="0" dirty="0" smtClean="0"/>
                        <a:t> contextual y más personalización.</a:t>
                      </a:r>
                    </a:p>
                    <a:p>
                      <a:r>
                        <a:rPr lang="es-ES" baseline="0" dirty="0" smtClean="0"/>
                        <a:t>80.10€/Mes y usuario.</a:t>
                      </a:r>
                      <a:endParaRPr lang="es-ES" dirty="0"/>
                    </a:p>
                  </a:txBody>
                  <a:tcPr/>
                </a:tc>
                <a:tc>
                  <a:txBody>
                    <a:bodyPr/>
                    <a:lstStyle/>
                    <a:p>
                      <a:r>
                        <a:rPr lang="es-ES" dirty="0" smtClean="0"/>
                        <a:t>Soluciones prediseñadas con</a:t>
                      </a:r>
                      <a:r>
                        <a:rPr lang="es-ES" baseline="0" dirty="0" smtClean="0"/>
                        <a:t> inteligencia personalizable.</a:t>
                      </a:r>
                    </a:p>
                    <a:p>
                      <a:r>
                        <a:rPr lang="es-ES" baseline="0" dirty="0" smtClean="0"/>
                        <a:t>113.80€/Mes y usuario.</a:t>
                      </a:r>
                      <a:endParaRPr lang="es-ES" dirty="0"/>
                    </a:p>
                  </a:txBody>
                  <a:tcPr/>
                </a:tc>
                <a:tc>
                  <a:txBody>
                    <a:bodyPr/>
                    <a:lstStyle/>
                    <a:p>
                      <a:r>
                        <a:rPr lang="es-ES" dirty="0" smtClean="0"/>
                        <a:t>Contiene Dynamics</a:t>
                      </a:r>
                      <a:r>
                        <a:rPr lang="es-ES" baseline="0" dirty="0" smtClean="0"/>
                        <a:t> 365 Sales Enterpirse y LinkedIn Sales Navigator Enterprise.</a:t>
                      </a:r>
                    </a:p>
                    <a:p>
                      <a:r>
                        <a:rPr lang="es-ES" baseline="0" dirty="0" smtClean="0"/>
                        <a:t>Requiere 10 usuarios mínimo.</a:t>
                      </a:r>
                    </a:p>
                    <a:p>
                      <a:r>
                        <a:rPr lang="es-ES" baseline="0" dirty="0" smtClean="0"/>
                        <a:t>121.76€/Mes y usuario.</a:t>
                      </a:r>
                      <a:endParaRPr lang="es-ES" dirty="0"/>
                    </a:p>
                  </a:txBody>
                  <a:tcPr/>
                </a:tc>
                <a:extLst>
                  <a:ext uri="{0D108BD9-81ED-4DB2-BD59-A6C34878D82A}">
                    <a16:rowId xmlns:a16="http://schemas.microsoft.com/office/drawing/2014/main" val="1165849697"/>
                  </a:ext>
                </a:extLst>
              </a:tr>
            </a:tbl>
          </a:graphicData>
        </a:graphic>
      </p:graphicFrame>
    </p:spTree>
    <p:extLst>
      <p:ext uri="{BB962C8B-B14F-4D97-AF65-F5344CB8AC3E}">
        <p14:creationId xmlns:p14="http://schemas.microsoft.com/office/powerpoint/2010/main" val="375754556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5" y="609600"/>
            <a:ext cx="8596668" cy="441960"/>
          </a:xfrm>
        </p:spPr>
        <p:txBody>
          <a:bodyPr>
            <a:normAutofit fontScale="90000"/>
          </a:bodyPr>
          <a:lstStyle/>
          <a:p>
            <a:r>
              <a:rPr lang="es-ES" dirty="0" smtClean="0"/>
              <a:t>Tabla comparativa</a:t>
            </a:r>
            <a:endParaRPr lang="es-ES" dirty="0"/>
          </a:p>
        </p:txBody>
      </p:sp>
      <p:graphicFrame>
        <p:nvGraphicFramePr>
          <p:cNvPr id="4" name="Tabla 3"/>
          <p:cNvGraphicFramePr>
            <a:graphicFrameLocks noGrp="1"/>
          </p:cNvGraphicFramePr>
          <p:nvPr>
            <p:extLst>
              <p:ext uri="{D42A27DB-BD31-4B8C-83A1-F6EECF244321}">
                <p14:modId xmlns:p14="http://schemas.microsoft.com/office/powerpoint/2010/main" val="1559733527"/>
              </p:ext>
            </p:extLst>
          </p:nvPr>
        </p:nvGraphicFramePr>
        <p:xfrm>
          <a:off x="677335" y="1105047"/>
          <a:ext cx="9312485" cy="5095373"/>
        </p:xfrm>
        <a:graphic>
          <a:graphicData uri="http://schemas.openxmlformats.org/drawingml/2006/table">
            <a:tbl>
              <a:tblPr firstRow="1" bandRow="1">
                <a:tableStyleId>{5C22544A-7EE6-4342-B048-85BDC9FD1C3A}</a:tableStyleId>
              </a:tblPr>
              <a:tblGrid>
                <a:gridCol w="3163145">
                  <a:extLst>
                    <a:ext uri="{9D8B030D-6E8A-4147-A177-3AD203B41FA5}">
                      <a16:colId xmlns:a16="http://schemas.microsoft.com/office/drawing/2014/main" val="400425913"/>
                    </a:ext>
                  </a:extLst>
                </a:gridCol>
                <a:gridCol w="1555924">
                  <a:extLst>
                    <a:ext uri="{9D8B030D-6E8A-4147-A177-3AD203B41FA5}">
                      <a16:colId xmlns:a16="http://schemas.microsoft.com/office/drawing/2014/main" val="3194701891"/>
                    </a:ext>
                  </a:extLst>
                </a:gridCol>
                <a:gridCol w="1622802">
                  <a:extLst>
                    <a:ext uri="{9D8B030D-6E8A-4147-A177-3AD203B41FA5}">
                      <a16:colId xmlns:a16="http://schemas.microsoft.com/office/drawing/2014/main" val="1678907681"/>
                    </a:ext>
                  </a:extLst>
                </a:gridCol>
                <a:gridCol w="1425181">
                  <a:extLst>
                    <a:ext uri="{9D8B030D-6E8A-4147-A177-3AD203B41FA5}">
                      <a16:colId xmlns:a16="http://schemas.microsoft.com/office/drawing/2014/main" val="1933177790"/>
                    </a:ext>
                  </a:extLst>
                </a:gridCol>
                <a:gridCol w="1545433">
                  <a:extLst>
                    <a:ext uri="{9D8B030D-6E8A-4147-A177-3AD203B41FA5}">
                      <a16:colId xmlns:a16="http://schemas.microsoft.com/office/drawing/2014/main" val="396886612"/>
                    </a:ext>
                  </a:extLst>
                </a:gridCol>
              </a:tblGrid>
              <a:tr h="621646">
                <a:tc>
                  <a:txBody>
                    <a:bodyPr/>
                    <a:lstStyle/>
                    <a:p>
                      <a:endParaRPr lang="es-ES" dirty="0"/>
                    </a:p>
                  </a:txBody>
                  <a:tcPr/>
                </a:tc>
                <a:tc>
                  <a:txBody>
                    <a:bodyPr/>
                    <a:lstStyle/>
                    <a:p>
                      <a:r>
                        <a:rPr lang="es-ES" dirty="0" smtClean="0"/>
                        <a:t>Professional</a:t>
                      </a:r>
                      <a:endParaRPr lang="es-ES" dirty="0"/>
                    </a:p>
                  </a:txBody>
                  <a:tcPr/>
                </a:tc>
                <a:tc>
                  <a:txBody>
                    <a:bodyPr/>
                    <a:lstStyle/>
                    <a:p>
                      <a:r>
                        <a:rPr lang="es-ES" dirty="0" smtClean="0"/>
                        <a:t>Enterprise</a:t>
                      </a:r>
                      <a:endParaRPr lang="es-ES" dirty="0"/>
                    </a:p>
                  </a:txBody>
                  <a:tcPr/>
                </a:tc>
                <a:tc>
                  <a:txBody>
                    <a:bodyPr/>
                    <a:lstStyle/>
                    <a:p>
                      <a:r>
                        <a:rPr lang="es-ES" dirty="0" smtClean="0"/>
                        <a:t>Premium</a:t>
                      </a:r>
                      <a:endParaRPr lang="es-ES" dirty="0"/>
                    </a:p>
                  </a:txBody>
                  <a:tcPr/>
                </a:tc>
                <a:tc>
                  <a:txBody>
                    <a:bodyPr/>
                    <a:lstStyle/>
                    <a:p>
                      <a:r>
                        <a:rPr lang="es-ES" dirty="0" smtClean="0"/>
                        <a:t>Relationship Sales</a:t>
                      </a:r>
                      <a:endParaRPr lang="es-ES" dirty="0"/>
                    </a:p>
                  </a:txBody>
                  <a:tcPr/>
                </a:tc>
                <a:extLst>
                  <a:ext uri="{0D108BD9-81ED-4DB2-BD59-A6C34878D82A}">
                    <a16:rowId xmlns:a16="http://schemas.microsoft.com/office/drawing/2014/main" val="56927767"/>
                  </a:ext>
                </a:extLst>
              </a:tr>
              <a:tr h="621646">
                <a:tc>
                  <a:txBody>
                    <a:bodyPr/>
                    <a:lstStyle/>
                    <a:p>
                      <a:r>
                        <a:rPr lang="es-ES" dirty="0" smtClean="0"/>
                        <a:t>Ejecución de ventas</a:t>
                      </a:r>
                      <a:endParaRPr lang="es-ES" dirty="0"/>
                    </a:p>
                  </a:txBody>
                  <a:tcPr/>
                </a:tc>
                <a:tc>
                  <a:txBody>
                    <a:bodyPr/>
                    <a:lstStyle/>
                    <a:p>
                      <a:r>
                        <a:rPr lang="es-ES" dirty="0" smtClean="0"/>
                        <a:t>⭕</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extLst>
                  <a:ext uri="{0D108BD9-81ED-4DB2-BD59-A6C34878D82A}">
                    <a16:rowId xmlns:a16="http://schemas.microsoft.com/office/drawing/2014/main" val="3985291603"/>
                  </a:ext>
                </a:extLst>
              </a:tr>
              <a:tr h="621646">
                <a:tc>
                  <a:txBody>
                    <a:bodyPr/>
                    <a:lstStyle/>
                    <a:p>
                      <a:r>
                        <a:rPr lang="es-ES" dirty="0" smtClean="0"/>
                        <a:t>Integración</a:t>
                      </a:r>
                      <a:r>
                        <a:rPr lang="es-ES" baseline="0" dirty="0" smtClean="0"/>
                        <a:t> con Microsoft Office 365</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extLst>
                  <a:ext uri="{0D108BD9-81ED-4DB2-BD59-A6C34878D82A}">
                    <a16:rowId xmlns:a16="http://schemas.microsoft.com/office/drawing/2014/main" val="2737739000"/>
                  </a:ext>
                </a:extLst>
              </a:tr>
              <a:tr h="599401">
                <a:tc>
                  <a:txBody>
                    <a:bodyPr/>
                    <a:lstStyle/>
                    <a:p>
                      <a:r>
                        <a:rPr lang="es-ES" dirty="0" smtClean="0"/>
                        <a:t>Informes</a:t>
                      </a:r>
                      <a:r>
                        <a:rPr lang="es-ES" baseline="0" dirty="0" smtClean="0"/>
                        <a:t> y análisis</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smtClean="0">
                          <a:ln>
                            <a:noFill/>
                          </a:ln>
                          <a:solidFill>
                            <a:prstClr val="black"/>
                          </a:solidFill>
                          <a:effectLst/>
                          <a:uLnTx/>
                          <a:uFillTx/>
                          <a:latin typeface="Trebuchet MS" panose="020B0603020202020204"/>
                          <a:ea typeface="+mn-ea"/>
                          <a:cs typeface="+mn-cs"/>
                        </a:rPr>
                        <a:t>⭕</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smtClean="0">
                          <a:ln>
                            <a:noFill/>
                          </a:ln>
                          <a:solidFill>
                            <a:prstClr val="black"/>
                          </a:solidFill>
                          <a:effectLst/>
                          <a:uLnTx/>
                          <a:uFillTx/>
                          <a:latin typeface="Trebuchet MS" panose="020B0603020202020204"/>
                          <a:ea typeface="+mn-ea"/>
                          <a:cs typeface="+mn-cs"/>
                        </a:rPr>
                        <a:t>⭕</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smtClean="0">
                          <a:ln>
                            <a:noFill/>
                          </a:ln>
                          <a:solidFill>
                            <a:prstClr val="black"/>
                          </a:solidFill>
                          <a:effectLst/>
                          <a:uLnTx/>
                          <a:uFillTx/>
                          <a:latin typeface="Trebuchet MS" panose="020B0603020202020204"/>
                          <a:ea typeface="+mn-ea"/>
                          <a:cs typeface="+mn-cs"/>
                        </a:rPr>
                        <a:t>⭕</a:t>
                      </a:r>
                      <a:endParaRPr lang="es-ES" dirty="0"/>
                    </a:p>
                  </a:txBody>
                  <a:tcPr/>
                </a:tc>
                <a:extLst>
                  <a:ext uri="{0D108BD9-81ED-4DB2-BD59-A6C34878D82A}">
                    <a16:rowId xmlns:a16="http://schemas.microsoft.com/office/drawing/2014/main" val="2692922457"/>
                  </a:ext>
                </a:extLst>
              </a:tr>
              <a:tr h="621646">
                <a:tc>
                  <a:txBody>
                    <a:bodyPr/>
                    <a:lstStyle/>
                    <a:p>
                      <a:r>
                        <a:rPr lang="es-ES" dirty="0" smtClean="0"/>
                        <a:t>Personalización</a:t>
                      </a:r>
                      <a:r>
                        <a:rPr lang="es-ES" baseline="0" dirty="0" smtClean="0"/>
                        <a:t> y capacidad de amplificación</a:t>
                      </a:r>
                      <a:endParaRPr lang="es-ES" dirty="0"/>
                    </a:p>
                  </a:txBody>
                  <a:tcPr/>
                </a:tc>
                <a:tc>
                  <a:txBody>
                    <a:bodyPr/>
                    <a:lstStyle/>
                    <a:p>
                      <a:r>
                        <a:rPr lang="es-ES" dirty="0" smtClean="0"/>
                        <a:t>⭕</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extLst>
                  <a:ext uri="{0D108BD9-81ED-4DB2-BD59-A6C34878D82A}">
                    <a16:rowId xmlns:a16="http://schemas.microsoft.com/office/drawing/2014/main" val="2114108927"/>
                  </a:ext>
                </a:extLst>
              </a:tr>
              <a:tr h="375812">
                <a:tc>
                  <a:txBody>
                    <a:bodyPr/>
                    <a:lstStyle/>
                    <a:p>
                      <a:r>
                        <a:rPr lang="es-ES" dirty="0" smtClean="0"/>
                        <a:t>LinkedIn Sales Navigator</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extLst>
                  <a:ext uri="{0D108BD9-81ED-4DB2-BD59-A6C34878D82A}">
                    <a16:rowId xmlns:a16="http://schemas.microsoft.com/office/drawing/2014/main" val="4169010746"/>
                  </a:ext>
                </a:extLst>
              </a:tr>
              <a:tr h="398672">
                <a:tc>
                  <a:txBody>
                    <a:bodyPr/>
                    <a:lstStyle/>
                    <a:p>
                      <a:r>
                        <a:rPr lang="es-ES" dirty="0" smtClean="0"/>
                        <a:t>Información contextual</a:t>
                      </a:r>
                      <a:endParaRPr lang="es-ES" baseline="0"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extLst>
                  <a:ext uri="{0D108BD9-81ED-4DB2-BD59-A6C34878D82A}">
                    <a16:rowId xmlns:a16="http://schemas.microsoft.com/office/drawing/2014/main" val="1223681370"/>
                  </a:ext>
                </a:extLst>
              </a:tr>
              <a:tr h="490112">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baseline="0" dirty="0" smtClean="0"/>
                        <a:t>Acelerador de ventas</a:t>
                      </a:r>
                      <a:endParaRPr lang="es-ES"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txBody>
                  <a:tcPr/>
                </a:tc>
                <a:extLst>
                  <a:ext uri="{0D108BD9-81ED-4DB2-BD59-A6C34878D82A}">
                    <a16:rowId xmlns:a16="http://schemas.microsoft.com/office/drawing/2014/main" val="2489292597"/>
                  </a:ext>
                </a:extLst>
              </a:tr>
              <a:tr h="671056">
                <a:tc>
                  <a:txBody>
                    <a:bodyPr/>
                    <a:lstStyle/>
                    <a:p>
                      <a:r>
                        <a:rPr lang="es-ES" dirty="0" smtClean="0"/>
                        <a:t>Inteligencia</a:t>
                      </a:r>
                      <a:r>
                        <a:rPr lang="es-ES" baseline="0" dirty="0" smtClean="0"/>
                        <a:t> de conversaciones</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pPr marL="0" marR="0" indent="0" algn="l" defTabSz="457200" rtl="0" eaLnBrk="1" fontAlgn="auto" latinLnBrk="0" hangingPunct="1">
                        <a:lnSpc>
                          <a:spcPct val="100000"/>
                        </a:lnSpc>
                        <a:spcBef>
                          <a:spcPts val="0"/>
                        </a:spcBef>
                        <a:spcAft>
                          <a:spcPts val="0"/>
                        </a:spcAft>
                        <a:buClrTx/>
                        <a:buSzTx/>
                        <a:buFontTx/>
                        <a:buNone/>
                        <a:tabLst/>
                        <a:defRPr/>
                      </a:pPr>
                      <a:endParaRPr lang="es-ES" dirty="0" smtClean="0"/>
                    </a:p>
                  </a:txBody>
                  <a:tcPr/>
                </a:tc>
                <a:tc>
                  <a:txBody>
                    <a:bodyPr/>
                    <a:lstStyle/>
                    <a:p>
                      <a:r>
                        <a:rPr lang="es-ES" dirty="0" smtClean="0"/>
                        <a:t>✅</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dirty="0" smtClean="0"/>
                        <a:t>❌</a:t>
                      </a:r>
                    </a:p>
                    <a:p>
                      <a:endParaRPr lang="es-ES" dirty="0"/>
                    </a:p>
                  </a:txBody>
                  <a:tcPr/>
                </a:tc>
                <a:extLst>
                  <a:ext uri="{0D108BD9-81ED-4DB2-BD59-A6C34878D82A}">
                    <a16:rowId xmlns:a16="http://schemas.microsoft.com/office/drawing/2014/main" val="2452586105"/>
                  </a:ext>
                </a:extLst>
              </a:tr>
            </a:tbl>
          </a:graphicData>
        </a:graphic>
      </p:graphicFrame>
    </p:spTree>
    <p:extLst>
      <p:ext uri="{BB962C8B-B14F-4D97-AF65-F5344CB8AC3E}">
        <p14:creationId xmlns:p14="http://schemas.microsoft.com/office/powerpoint/2010/main" val="101390499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5" y="609600"/>
            <a:ext cx="8596668" cy="899160"/>
          </a:xfrm>
        </p:spPr>
        <p:txBody>
          <a:bodyPr/>
          <a:lstStyle/>
          <a:p>
            <a:r>
              <a:rPr lang="es-ES" dirty="0" smtClean="0"/>
              <a:t>Dynamics 365 Customer Service</a:t>
            </a:r>
            <a:endParaRPr lang="es-ES" dirty="0"/>
          </a:p>
        </p:txBody>
      </p:sp>
      <p:sp>
        <p:nvSpPr>
          <p:cNvPr id="3" name="Marcador de texto 2"/>
          <p:cNvSpPr>
            <a:spLocks noGrp="1"/>
          </p:cNvSpPr>
          <p:nvPr>
            <p:ph type="body" idx="1"/>
          </p:nvPr>
        </p:nvSpPr>
        <p:spPr>
          <a:xfrm>
            <a:off x="677335" y="1508760"/>
            <a:ext cx="8596668" cy="1188720"/>
          </a:xfrm>
        </p:spPr>
        <p:txBody>
          <a:bodyPr>
            <a:normAutofit fontScale="92500" lnSpcReduction="20000"/>
          </a:bodyPr>
          <a:lstStyle/>
          <a:p>
            <a:r>
              <a:rPr lang="es-ES" sz="2400" dirty="0" smtClean="0"/>
              <a:t>Autoservicio con </a:t>
            </a:r>
            <a:r>
              <a:rPr lang="es-ES" sz="2400" dirty="0" err="1" smtClean="0"/>
              <a:t>chatbots</a:t>
            </a:r>
            <a:r>
              <a:rPr lang="es-ES" sz="2400" dirty="0" smtClean="0"/>
              <a:t>.</a:t>
            </a:r>
          </a:p>
          <a:p>
            <a:r>
              <a:rPr lang="es-ES" sz="2400" dirty="0" smtClean="0"/>
              <a:t>Acceso a portales comunitarios.</a:t>
            </a:r>
          </a:p>
          <a:p>
            <a:r>
              <a:rPr lang="es-ES" sz="2400" dirty="0" smtClean="0"/>
              <a:t>Personalizar las interacciones con el cliente</a:t>
            </a:r>
            <a:r>
              <a:rPr lang="es-ES" dirty="0" smtClean="0"/>
              <a:t>.</a:t>
            </a:r>
            <a:endParaRPr lang="es-ES" dirty="0"/>
          </a:p>
        </p:txBody>
      </p:sp>
      <p:graphicFrame>
        <p:nvGraphicFramePr>
          <p:cNvPr id="4" name="Tabla 3"/>
          <p:cNvGraphicFramePr>
            <a:graphicFrameLocks noGrp="1"/>
          </p:cNvGraphicFramePr>
          <p:nvPr>
            <p:extLst>
              <p:ext uri="{D42A27DB-BD31-4B8C-83A1-F6EECF244321}">
                <p14:modId xmlns:p14="http://schemas.microsoft.com/office/powerpoint/2010/main" val="3114714991"/>
              </p:ext>
            </p:extLst>
          </p:nvPr>
        </p:nvGraphicFramePr>
        <p:xfrm>
          <a:off x="692384" y="2788920"/>
          <a:ext cx="8128000" cy="2131568"/>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965002525"/>
                    </a:ext>
                  </a:extLst>
                </a:gridCol>
                <a:gridCol w="4064000">
                  <a:extLst>
                    <a:ext uri="{9D8B030D-6E8A-4147-A177-3AD203B41FA5}">
                      <a16:colId xmlns:a16="http://schemas.microsoft.com/office/drawing/2014/main" val="3047324828"/>
                    </a:ext>
                  </a:extLst>
                </a:gridCol>
              </a:tblGrid>
              <a:tr h="759968">
                <a:tc>
                  <a:txBody>
                    <a:bodyPr/>
                    <a:lstStyle/>
                    <a:p>
                      <a:r>
                        <a:rPr lang="es-ES" sz="2800" dirty="0" smtClean="0"/>
                        <a:t>Professional</a:t>
                      </a:r>
                      <a:endParaRPr lang="es-ES" sz="2800" dirty="0"/>
                    </a:p>
                  </a:txBody>
                  <a:tcPr/>
                </a:tc>
                <a:tc>
                  <a:txBody>
                    <a:bodyPr/>
                    <a:lstStyle/>
                    <a:p>
                      <a:r>
                        <a:rPr lang="es-ES" sz="2800" dirty="0" smtClean="0"/>
                        <a:t>Enterprise</a:t>
                      </a:r>
                      <a:endParaRPr lang="es-ES" sz="2800" dirty="0"/>
                    </a:p>
                  </a:txBody>
                  <a:tcPr/>
                </a:tc>
                <a:extLst>
                  <a:ext uri="{0D108BD9-81ED-4DB2-BD59-A6C34878D82A}">
                    <a16:rowId xmlns:a16="http://schemas.microsoft.com/office/drawing/2014/main" val="3642388242"/>
                  </a:ext>
                </a:extLst>
              </a:tr>
              <a:tr h="1251712">
                <a:tc>
                  <a:txBody>
                    <a:bodyPr/>
                    <a:lstStyle/>
                    <a:p>
                      <a:r>
                        <a:rPr lang="es-ES" sz="2800" dirty="0" smtClean="0"/>
                        <a:t>Funcionalidades básicas.</a:t>
                      </a:r>
                    </a:p>
                    <a:p>
                      <a:r>
                        <a:rPr lang="es-ES" sz="2800" dirty="0" smtClean="0"/>
                        <a:t>42.20€/Mes y usuario.</a:t>
                      </a:r>
                      <a:endParaRPr lang="es-ES" sz="2800" dirty="0"/>
                    </a:p>
                  </a:txBody>
                  <a:tcPr/>
                </a:tc>
                <a:tc>
                  <a:txBody>
                    <a:bodyPr/>
                    <a:lstStyle/>
                    <a:p>
                      <a:r>
                        <a:rPr lang="es-ES" sz="2800" dirty="0" smtClean="0"/>
                        <a:t>Funcionalidades avanzadas.</a:t>
                      </a:r>
                    </a:p>
                    <a:p>
                      <a:r>
                        <a:rPr lang="es-ES" sz="2800" dirty="0" smtClean="0"/>
                        <a:t>80.10€/Mes</a:t>
                      </a:r>
                      <a:r>
                        <a:rPr lang="es-ES" sz="2800" baseline="0" dirty="0" smtClean="0"/>
                        <a:t> y usuario.</a:t>
                      </a:r>
                      <a:endParaRPr lang="es-ES" sz="2800" dirty="0" smtClean="0"/>
                    </a:p>
                  </a:txBody>
                  <a:tcPr/>
                </a:tc>
                <a:extLst>
                  <a:ext uri="{0D108BD9-81ED-4DB2-BD59-A6C34878D82A}">
                    <a16:rowId xmlns:a16="http://schemas.microsoft.com/office/drawing/2014/main" val="2258557388"/>
                  </a:ext>
                </a:extLst>
              </a:tr>
            </a:tbl>
          </a:graphicData>
        </a:graphic>
      </p:graphicFrame>
    </p:spTree>
    <p:extLst>
      <p:ext uri="{BB962C8B-B14F-4D97-AF65-F5344CB8AC3E}">
        <p14:creationId xmlns:p14="http://schemas.microsoft.com/office/powerpoint/2010/main" val="332253190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5" y="609600"/>
            <a:ext cx="8596668" cy="441960"/>
          </a:xfrm>
        </p:spPr>
        <p:txBody>
          <a:bodyPr>
            <a:normAutofit fontScale="90000"/>
          </a:bodyPr>
          <a:lstStyle/>
          <a:p>
            <a:r>
              <a:rPr lang="es-ES" dirty="0" smtClean="0"/>
              <a:t>Tabla comparativa</a:t>
            </a:r>
            <a:endParaRPr lang="es-ES" dirty="0"/>
          </a:p>
        </p:txBody>
      </p:sp>
      <p:graphicFrame>
        <p:nvGraphicFramePr>
          <p:cNvPr id="5" name="Tabla 4"/>
          <p:cNvGraphicFramePr>
            <a:graphicFrameLocks noGrp="1"/>
          </p:cNvGraphicFramePr>
          <p:nvPr>
            <p:extLst>
              <p:ext uri="{D42A27DB-BD31-4B8C-83A1-F6EECF244321}">
                <p14:modId xmlns:p14="http://schemas.microsoft.com/office/powerpoint/2010/main" val="485933305"/>
              </p:ext>
            </p:extLst>
          </p:nvPr>
        </p:nvGraphicFramePr>
        <p:xfrm>
          <a:off x="911669" y="1382606"/>
          <a:ext cx="8620950" cy="4663440"/>
        </p:xfrm>
        <a:graphic>
          <a:graphicData uri="http://schemas.openxmlformats.org/drawingml/2006/table">
            <a:tbl>
              <a:tblPr firstRow="1" bandRow="1">
                <a:tableStyleId>{5C22544A-7EE6-4342-B048-85BDC9FD1C3A}</a:tableStyleId>
              </a:tblPr>
              <a:tblGrid>
                <a:gridCol w="3660331">
                  <a:extLst>
                    <a:ext uri="{9D8B030D-6E8A-4147-A177-3AD203B41FA5}">
                      <a16:colId xmlns:a16="http://schemas.microsoft.com/office/drawing/2014/main" val="1870150652"/>
                    </a:ext>
                  </a:extLst>
                </a:gridCol>
                <a:gridCol w="2086969">
                  <a:extLst>
                    <a:ext uri="{9D8B030D-6E8A-4147-A177-3AD203B41FA5}">
                      <a16:colId xmlns:a16="http://schemas.microsoft.com/office/drawing/2014/main" val="1319449811"/>
                    </a:ext>
                  </a:extLst>
                </a:gridCol>
                <a:gridCol w="2873650">
                  <a:extLst>
                    <a:ext uri="{9D8B030D-6E8A-4147-A177-3AD203B41FA5}">
                      <a16:colId xmlns:a16="http://schemas.microsoft.com/office/drawing/2014/main" val="4030838635"/>
                    </a:ext>
                  </a:extLst>
                </a:gridCol>
              </a:tblGrid>
              <a:tr h="370840">
                <a:tc>
                  <a:txBody>
                    <a:bodyPr/>
                    <a:lstStyle/>
                    <a:p>
                      <a:endParaRPr lang="es-ES" sz="2000" dirty="0"/>
                    </a:p>
                  </a:txBody>
                  <a:tcPr/>
                </a:tc>
                <a:tc>
                  <a:txBody>
                    <a:bodyPr/>
                    <a:lstStyle/>
                    <a:p>
                      <a:r>
                        <a:rPr lang="es-ES" sz="2000" dirty="0" smtClean="0"/>
                        <a:t>Professional</a:t>
                      </a:r>
                      <a:endParaRPr lang="es-ES" sz="2000" dirty="0"/>
                    </a:p>
                  </a:txBody>
                  <a:tcPr/>
                </a:tc>
                <a:tc>
                  <a:txBody>
                    <a:bodyPr/>
                    <a:lstStyle/>
                    <a:p>
                      <a:r>
                        <a:rPr lang="es-ES" sz="2000" dirty="0" smtClean="0"/>
                        <a:t>Enterprise</a:t>
                      </a:r>
                      <a:endParaRPr lang="es-ES" sz="2000" dirty="0"/>
                    </a:p>
                  </a:txBody>
                  <a:tcPr/>
                </a:tc>
                <a:extLst>
                  <a:ext uri="{0D108BD9-81ED-4DB2-BD59-A6C34878D82A}">
                    <a16:rowId xmlns:a16="http://schemas.microsoft.com/office/drawing/2014/main" val="2929804252"/>
                  </a:ext>
                </a:extLst>
              </a:tr>
              <a:tr h="370840">
                <a:tc>
                  <a:txBody>
                    <a:bodyPr/>
                    <a:lstStyle/>
                    <a:p>
                      <a:r>
                        <a:rPr lang="es-ES" sz="2000" dirty="0" smtClean="0"/>
                        <a:t>Usuarios designados ilimitados</a:t>
                      </a:r>
                      <a:endParaRPr lang="es-ES" sz="20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extLst>
                  <a:ext uri="{0D108BD9-81ED-4DB2-BD59-A6C34878D82A}">
                    <a16:rowId xmlns:a16="http://schemas.microsoft.com/office/drawing/2014/main" val="2770077035"/>
                  </a:ext>
                </a:extLst>
              </a:tr>
              <a:tr h="370840">
                <a:tc>
                  <a:txBody>
                    <a:bodyPr/>
                    <a:lstStyle/>
                    <a:p>
                      <a:r>
                        <a:rPr lang="es-ES" sz="2000" dirty="0" smtClean="0"/>
                        <a:t>Gestión de casos</a:t>
                      </a:r>
                      <a:endParaRPr lang="es-ES" sz="20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extLst>
                  <a:ext uri="{0D108BD9-81ED-4DB2-BD59-A6C34878D82A}">
                    <a16:rowId xmlns:a16="http://schemas.microsoft.com/office/drawing/2014/main" val="1708824823"/>
                  </a:ext>
                </a:extLst>
              </a:tr>
              <a:tr h="370840">
                <a:tc>
                  <a:txBody>
                    <a:bodyPr/>
                    <a:lstStyle/>
                    <a:p>
                      <a:r>
                        <a:rPr lang="es-ES" sz="2000" dirty="0" smtClean="0"/>
                        <a:t>Administración del conocimiento</a:t>
                      </a:r>
                      <a:endParaRPr lang="es-ES" sz="20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extLst>
                  <a:ext uri="{0D108BD9-81ED-4DB2-BD59-A6C34878D82A}">
                    <a16:rowId xmlns:a16="http://schemas.microsoft.com/office/drawing/2014/main" val="377692440"/>
                  </a:ext>
                </a:extLst>
              </a:tr>
              <a:tr h="370840">
                <a:tc>
                  <a:txBody>
                    <a:bodyPr/>
                    <a:lstStyle/>
                    <a:p>
                      <a:r>
                        <a:rPr lang="es-ES" sz="2000" dirty="0" smtClean="0"/>
                        <a:t>Móvil</a:t>
                      </a:r>
                      <a:endParaRPr lang="es-ES" sz="20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extLst>
                  <a:ext uri="{0D108BD9-81ED-4DB2-BD59-A6C34878D82A}">
                    <a16:rowId xmlns:a16="http://schemas.microsoft.com/office/drawing/2014/main" val="3148838737"/>
                  </a:ext>
                </a:extLst>
              </a:tr>
              <a:tr h="370840">
                <a:tc>
                  <a:txBody>
                    <a:bodyPr/>
                    <a:lstStyle/>
                    <a:p>
                      <a:r>
                        <a:rPr lang="es-ES" sz="2000" dirty="0" smtClean="0"/>
                        <a:t>Unified</a:t>
                      </a:r>
                      <a:r>
                        <a:rPr lang="es-ES" sz="2000" baseline="0" dirty="0" smtClean="0"/>
                        <a:t> Service Desk</a:t>
                      </a:r>
                      <a:endParaRPr lang="es-ES" sz="20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extLst>
                  <a:ext uri="{0D108BD9-81ED-4DB2-BD59-A6C34878D82A}">
                    <a16:rowId xmlns:a16="http://schemas.microsoft.com/office/drawing/2014/main" val="4196375360"/>
                  </a:ext>
                </a:extLst>
              </a:tr>
              <a:tr h="370840">
                <a:tc>
                  <a:txBody>
                    <a:bodyPr/>
                    <a:lstStyle/>
                    <a:p>
                      <a:r>
                        <a:rPr lang="es-ES" sz="2000" dirty="0" smtClean="0"/>
                        <a:t>Inteligencia Integrada</a:t>
                      </a:r>
                      <a:endParaRPr lang="es-ES" sz="20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extLst>
                  <a:ext uri="{0D108BD9-81ED-4DB2-BD59-A6C34878D82A}">
                    <a16:rowId xmlns:a16="http://schemas.microsoft.com/office/drawing/2014/main" val="1116914108"/>
                  </a:ext>
                </a:extLst>
              </a:tr>
              <a:tr h="370840">
                <a:tc>
                  <a:txBody>
                    <a:bodyPr/>
                    <a:lstStyle/>
                    <a:p>
                      <a:r>
                        <a:rPr lang="es-ES" sz="2000" dirty="0" smtClean="0"/>
                        <a:t>Sugerencias según contexto</a:t>
                      </a:r>
                      <a:endParaRPr lang="es-ES" sz="20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extLst>
                  <a:ext uri="{0D108BD9-81ED-4DB2-BD59-A6C34878D82A}">
                    <a16:rowId xmlns:a16="http://schemas.microsoft.com/office/drawing/2014/main" val="938398749"/>
                  </a:ext>
                </a:extLst>
              </a:tr>
              <a:tr h="370840">
                <a:tc>
                  <a:txBody>
                    <a:bodyPr/>
                    <a:lstStyle/>
                    <a:p>
                      <a:r>
                        <a:rPr lang="es-ES" sz="2000" dirty="0" err="1" smtClean="0"/>
                        <a:t>Ludificación</a:t>
                      </a:r>
                      <a:r>
                        <a:rPr lang="es-ES" sz="2000" dirty="0" smtClean="0"/>
                        <a:t> de servicios</a:t>
                      </a:r>
                      <a:endParaRPr lang="es-ES" sz="20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extLst>
                  <a:ext uri="{0D108BD9-81ED-4DB2-BD59-A6C34878D82A}">
                    <a16:rowId xmlns:a16="http://schemas.microsoft.com/office/drawing/2014/main" val="2609433880"/>
                  </a:ext>
                </a:extLst>
              </a:tr>
              <a:tr h="370840">
                <a:tc>
                  <a:txBody>
                    <a:bodyPr/>
                    <a:lstStyle/>
                    <a:p>
                      <a:r>
                        <a:rPr lang="es-ES" sz="2000" dirty="0" smtClean="0"/>
                        <a:t>Análisis e informes de KPI</a:t>
                      </a:r>
                      <a:endParaRPr lang="es-ES" sz="20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extLst>
                  <a:ext uri="{0D108BD9-81ED-4DB2-BD59-A6C34878D82A}">
                    <a16:rowId xmlns:a16="http://schemas.microsoft.com/office/drawing/2014/main" val="2054424995"/>
                  </a:ext>
                </a:extLst>
              </a:tr>
              <a:tr h="370840">
                <a:tc>
                  <a:txBody>
                    <a:bodyPr/>
                    <a:lstStyle/>
                    <a:p>
                      <a:r>
                        <a:rPr lang="es-ES" sz="2000" dirty="0" smtClean="0"/>
                        <a:t>Enrutamiento unificado</a:t>
                      </a:r>
                      <a:endParaRPr lang="es-ES" sz="20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ES" sz="2000" dirty="0" smtClean="0"/>
                        <a:t>✅</a:t>
                      </a:r>
                    </a:p>
                  </a:txBody>
                  <a:tcPr/>
                </a:tc>
                <a:extLst>
                  <a:ext uri="{0D108BD9-81ED-4DB2-BD59-A6C34878D82A}">
                    <a16:rowId xmlns:a16="http://schemas.microsoft.com/office/drawing/2014/main" val="466446224"/>
                  </a:ext>
                </a:extLst>
              </a:tr>
            </a:tbl>
          </a:graphicData>
        </a:graphic>
      </p:graphicFrame>
    </p:spTree>
    <p:extLst>
      <p:ext uri="{BB962C8B-B14F-4D97-AF65-F5344CB8AC3E}">
        <p14:creationId xmlns:p14="http://schemas.microsoft.com/office/powerpoint/2010/main" val="189631580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5" y="609600"/>
            <a:ext cx="8596668" cy="899160"/>
          </a:xfrm>
        </p:spPr>
        <p:txBody>
          <a:bodyPr/>
          <a:lstStyle/>
          <a:p>
            <a:r>
              <a:rPr lang="es-ES" dirty="0" smtClean="0"/>
              <a:t>Dynamics 365 Marketing</a:t>
            </a:r>
            <a:endParaRPr lang="es-ES" dirty="0"/>
          </a:p>
        </p:txBody>
      </p:sp>
      <p:sp>
        <p:nvSpPr>
          <p:cNvPr id="3" name="Marcador de texto 2"/>
          <p:cNvSpPr>
            <a:spLocks noGrp="1"/>
          </p:cNvSpPr>
          <p:nvPr>
            <p:ph type="body" idx="1"/>
          </p:nvPr>
        </p:nvSpPr>
        <p:spPr>
          <a:xfrm>
            <a:off x="677335" y="1508760"/>
            <a:ext cx="8596668" cy="1188720"/>
          </a:xfrm>
        </p:spPr>
        <p:txBody>
          <a:bodyPr>
            <a:normAutofit fontScale="70000" lnSpcReduction="20000"/>
          </a:bodyPr>
          <a:lstStyle/>
          <a:p>
            <a:r>
              <a:rPr lang="es-ES" sz="2400" dirty="0" smtClean="0"/>
              <a:t>Interacción con clientes en tiempo real.</a:t>
            </a:r>
          </a:p>
          <a:p>
            <a:r>
              <a:rPr lang="es-ES" sz="2400" dirty="0" smtClean="0"/>
              <a:t>Planificación del recorrido de los clientes por marketing, ventas, comercio y servicio posventa.</a:t>
            </a:r>
          </a:p>
          <a:p>
            <a:r>
              <a:rPr lang="es-ES" sz="2400" dirty="0" smtClean="0"/>
              <a:t>Personalización de las experiencias de cada cliente con IA.</a:t>
            </a:r>
            <a:endParaRPr lang="es-ES" dirty="0"/>
          </a:p>
        </p:txBody>
      </p:sp>
      <p:graphicFrame>
        <p:nvGraphicFramePr>
          <p:cNvPr id="5" name="Tabla 4"/>
          <p:cNvGraphicFramePr>
            <a:graphicFrameLocks noGrp="1"/>
          </p:cNvGraphicFramePr>
          <p:nvPr>
            <p:extLst>
              <p:ext uri="{D42A27DB-BD31-4B8C-83A1-F6EECF244321}">
                <p14:modId xmlns:p14="http://schemas.microsoft.com/office/powerpoint/2010/main" val="2921776269"/>
              </p:ext>
            </p:extLst>
          </p:nvPr>
        </p:nvGraphicFramePr>
        <p:xfrm>
          <a:off x="677335" y="2854960"/>
          <a:ext cx="9472504" cy="3749040"/>
        </p:xfrm>
        <a:graphic>
          <a:graphicData uri="http://schemas.openxmlformats.org/drawingml/2006/table">
            <a:tbl>
              <a:tblPr firstRow="1" bandRow="1">
                <a:tableStyleId>{5C22544A-7EE6-4342-B048-85BDC9FD1C3A}</a:tableStyleId>
              </a:tblPr>
              <a:tblGrid>
                <a:gridCol w="2368126">
                  <a:extLst>
                    <a:ext uri="{9D8B030D-6E8A-4147-A177-3AD203B41FA5}">
                      <a16:colId xmlns:a16="http://schemas.microsoft.com/office/drawing/2014/main" val="4237813597"/>
                    </a:ext>
                  </a:extLst>
                </a:gridCol>
                <a:gridCol w="2368126">
                  <a:extLst>
                    <a:ext uri="{9D8B030D-6E8A-4147-A177-3AD203B41FA5}">
                      <a16:colId xmlns:a16="http://schemas.microsoft.com/office/drawing/2014/main" val="946430067"/>
                    </a:ext>
                  </a:extLst>
                </a:gridCol>
                <a:gridCol w="2368126">
                  <a:extLst>
                    <a:ext uri="{9D8B030D-6E8A-4147-A177-3AD203B41FA5}">
                      <a16:colId xmlns:a16="http://schemas.microsoft.com/office/drawing/2014/main" val="3974444095"/>
                    </a:ext>
                  </a:extLst>
                </a:gridCol>
                <a:gridCol w="2368126">
                  <a:extLst>
                    <a:ext uri="{9D8B030D-6E8A-4147-A177-3AD203B41FA5}">
                      <a16:colId xmlns:a16="http://schemas.microsoft.com/office/drawing/2014/main" val="2860025650"/>
                    </a:ext>
                  </a:extLst>
                </a:gridCol>
              </a:tblGrid>
              <a:tr h="370840">
                <a:tc>
                  <a:txBody>
                    <a:bodyPr/>
                    <a:lstStyle/>
                    <a:p>
                      <a:r>
                        <a:rPr lang="es-ES" dirty="0" smtClean="0"/>
                        <a:t>Para instancias</a:t>
                      </a:r>
                      <a:r>
                        <a:rPr lang="es-ES" baseline="0" dirty="0" smtClean="0"/>
                        <a:t> que no son de producción</a:t>
                      </a:r>
                      <a:endParaRPr lang="es-ES" dirty="0"/>
                    </a:p>
                  </a:txBody>
                  <a:tcPr/>
                </a:tc>
                <a:tc>
                  <a:txBody>
                    <a:bodyPr/>
                    <a:lstStyle/>
                    <a:p>
                      <a:r>
                        <a:rPr lang="es-ES" dirty="0" smtClean="0"/>
                        <a:t>Para organizaciones</a:t>
                      </a:r>
                      <a:r>
                        <a:rPr lang="es-ES" baseline="0" dirty="0" smtClean="0"/>
                        <a:t> que necesitan una aplicación extra</a:t>
                      </a:r>
                      <a:endParaRPr lang="es-ES" dirty="0"/>
                    </a:p>
                  </a:txBody>
                  <a:tcPr/>
                </a:tc>
                <a:tc>
                  <a:txBody>
                    <a:bodyPr/>
                    <a:lstStyle/>
                    <a:p>
                      <a:r>
                        <a:rPr lang="es-ES" dirty="0" err="1" smtClean="0"/>
                        <a:t>Attach</a:t>
                      </a:r>
                      <a:endParaRPr lang="es-ES" dirty="0"/>
                    </a:p>
                  </a:txBody>
                  <a:tcPr/>
                </a:tc>
                <a:tc>
                  <a:txBody>
                    <a:bodyPr/>
                    <a:lstStyle/>
                    <a:p>
                      <a:r>
                        <a:rPr lang="es-ES" dirty="0" smtClean="0"/>
                        <a:t>Para organizaciones sin otras aplicaciones de Dynamics 365</a:t>
                      </a:r>
                      <a:endParaRPr lang="es-ES" dirty="0"/>
                    </a:p>
                  </a:txBody>
                  <a:tcPr/>
                </a:tc>
                <a:extLst>
                  <a:ext uri="{0D108BD9-81ED-4DB2-BD59-A6C34878D82A}">
                    <a16:rowId xmlns:a16="http://schemas.microsoft.com/office/drawing/2014/main" val="185585000"/>
                  </a:ext>
                </a:extLst>
              </a:tr>
              <a:tr h="370840">
                <a:tc>
                  <a:txBody>
                    <a:bodyPr/>
                    <a:lstStyle/>
                    <a:p>
                      <a:r>
                        <a:rPr lang="es-ES" dirty="0" smtClean="0"/>
                        <a:t>210.89€/Mes</a:t>
                      </a:r>
                      <a:r>
                        <a:rPr lang="es-ES" baseline="0" dirty="0" smtClean="0"/>
                        <a:t> y suscriptor.</a:t>
                      </a:r>
                      <a:endParaRPr lang="es-ES" dirty="0"/>
                    </a:p>
                  </a:txBody>
                  <a:tcPr/>
                </a:tc>
                <a:tc>
                  <a:txBody>
                    <a:bodyPr/>
                    <a:lstStyle/>
                    <a:p>
                      <a:r>
                        <a:rPr lang="es-ES" dirty="0" smtClean="0"/>
                        <a:t>421.70 €/Mes y suscriptor.</a:t>
                      </a:r>
                      <a:endParaRPr lang="es-ES" dirty="0"/>
                    </a:p>
                  </a:txBody>
                  <a:tcPr/>
                </a:tc>
                <a:tc>
                  <a:txBody>
                    <a:bodyPr/>
                    <a:lstStyle/>
                    <a:p>
                      <a:r>
                        <a:rPr lang="es-ES" dirty="0" smtClean="0"/>
                        <a:t>632.50</a:t>
                      </a:r>
                      <a:r>
                        <a:rPr lang="es-ES" baseline="0" dirty="0" smtClean="0"/>
                        <a:t>€/Mes y suscriptor.</a:t>
                      </a:r>
                    </a:p>
                    <a:p>
                      <a:r>
                        <a:rPr lang="es-ES" baseline="0" dirty="0" smtClean="0"/>
                        <a:t>Para organizaciones con una aplicación de Dynamics 365.</a:t>
                      </a:r>
                    </a:p>
                    <a:p>
                      <a:r>
                        <a:rPr lang="es-ES" baseline="0" dirty="0" smtClean="0"/>
                        <a:t>Incluye 10000 contactos, 100000 interacciones y 1000 SMS.</a:t>
                      </a:r>
                      <a:endParaRPr lang="es-ES" dirty="0"/>
                    </a:p>
                  </a:txBody>
                  <a:tcPr/>
                </a:tc>
                <a:tc>
                  <a:txBody>
                    <a:bodyPr/>
                    <a:lstStyle/>
                    <a:p>
                      <a:r>
                        <a:rPr lang="es-ES" dirty="0" smtClean="0"/>
                        <a:t>1265€/Mes</a:t>
                      </a:r>
                      <a:r>
                        <a:rPr lang="es-ES" baseline="0" dirty="0" smtClean="0"/>
                        <a:t> y suscriptor. </a:t>
                      </a:r>
                    </a:p>
                    <a:p>
                      <a:r>
                        <a:rPr lang="es-ES" baseline="0" dirty="0" smtClean="0"/>
                        <a:t>Incluye 10000 contactos, 100000 interacciones y 1000 SMS.</a:t>
                      </a:r>
                      <a:endParaRPr lang="es-ES" dirty="0"/>
                    </a:p>
                  </a:txBody>
                  <a:tcPr/>
                </a:tc>
                <a:extLst>
                  <a:ext uri="{0D108BD9-81ED-4DB2-BD59-A6C34878D82A}">
                    <a16:rowId xmlns:a16="http://schemas.microsoft.com/office/drawing/2014/main" val="2217675037"/>
                  </a:ext>
                </a:extLst>
              </a:tr>
            </a:tbl>
          </a:graphicData>
        </a:graphic>
      </p:graphicFrame>
    </p:spTree>
    <p:extLst>
      <p:ext uri="{BB962C8B-B14F-4D97-AF65-F5344CB8AC3E}">
        <p14:creationId xmlns:p14="http://schemas.microsoft.com/office/powerpoint/2010/main" val="234310311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872604"/>
            <a:ext cx="9005455" cy="1646302"/>
          </a:xfrm>
        </p:spPr>
        <p:txBody>
          <a:bodyPr/>
          <a:lstStyle/>
          <a:p>
            <a:r>
              <a:rPr lang="es-ES" dirty="0" smtClean="0"/>
              <a:t>  Concepto de Sistema ERP</a:t>
            </a:r>
            <a:endParaRPr lang="es-ES" dirty="0"/>
          </a:p>
        </p:txBody>
      </p:sp>
    </p:spTree>
    <p:extLst>
      <p:ext uri="{BB962C8B-B14F-4D97-AF65-F5344CB8AC3E}">
        <p14:creationId xmlns:p14="http://schemas.microsoft.com/office/powerpoint/2010/main" val="3553907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 1"/>
          <p:cNvSpPr txBox="1">
            <a:spLocks noGrp="1"/>
          </p:cNvSpPr>
          <p:nvPr>
            <p:ph type="title" idx="4294967295"/>
          </p:nvPr>
        </p:nvSpPr>
        <p:spPr>
          <a:xfrm>
            <a:off x="1981066" y="422602"/>
            <a:ext cx="8229627" cy="646331"/>
          </a:xfrm>
        </p:spPr>
        <p:txBody>
          <a:bodyPr>
            <a:spAutoFit/>
          </a:bodyPr>
          <a:lstStyle/>
          <a:p>
            <a:pPr lvl="0"/>
            <a:r>
              <a:rPr lang="es-ES"/>
              <a:t>Concepto de Sistema ERP</a:t>
            </a:r>
          </a:p>
        </p:txBody>
      </p:sp>
      <p:sp>
        <p:nvSpPr>
          <p:cNvPr id="3" name=" 2"/>
          <p:cNvSpPr txBox="1">
            <a:spLocks noGrp="1"/>
          </p:cNvSpPr>
          <p:nvPr>
            <p:ph type="subTitle" idx="4294967295"/>
          </p:nvPr>
        </p:nvSpPr>
        <p:spPr>
          <a:xfrm>
            <a:off x="1981066" y="1428140"/>
            <a:ext cx="8229627" cy="2107821"/>
          </a:xfrm>
        </p:spPr>
        <p:txBody>
          <a:bodyPr anchor="ctr">
            <a:spAutoFit/>
          </a:bodyPr>
          <a:lstStyle/>
          <a:p>
            <a:pPr lvl="0" algn="l"/>
            <a:r>
              <a:rPr lang="es-ES" sz="1633">
                <a:solidFill>
                  <a:srgbClr val="000000"/>
                </a:solidFill>
                <a:latin typeface="Times New Roman" pitchFamily="18"/>
                <a:cs typeface="Times New Roman" pitchFamily="18"/>
              </a:rPr>
              <a:t>ERP (Planificación de recursos empresariales), es un sistema que ayuda  a automatizar y administrar los procesos empresariales de distintas áreas: finanzas, fabricación, venta al por menor, cadena de suministro, recursos humanos y operaciones.</a:t>
            </a:r>
          </a:p>
          <a:p>
            <a:pPr lvl="0" algn="l"/>
            <a:endParaRPr lang="es-ES" sz="1633">
              <a:solidFill>
                <a:srgbClr val="000000"/>
              </a:solidFill>
              <a:latin typeface="Times New Roman" pitchFamily="18"/>
              <a:cs typeface="Times New Roman" pitchFamily="18"/>
            </a:endParaRPr>
          </a:p>
          <a:p>
            <a:pPr lvl="0" algn="l"/>
            <a:r>
              <a:rPr lang="es-ES" sz="1633">
                <a:solidFill>
                  <a:srgbClr val="000000"/>
                </a:solidFill>
                <a:latin typeface="Times New Roman" pitchFamily="18"/>
                <a:cs typeface="Times New Roman" pitchFamily="18"/>
              </a:rPr>
              <a:t>Los Sistemas ERP desglosan los silos de datos e integran la información obtenida en los diversos departamentos, de esta forma, ayudan a los directivos a extraer conocimientos, optimizar operaciones y mejorar la toma de decisiones.</a:t>
            </a:r>
          </a:p>
        </p:txBody>
      </p:sp>
      <p:pic>
        <p:nvPicPr>
          <p:cNvPr id="4" name="Imagen 3">
            <a:extLst>
              <a:ext uri="{FF2B5EF4-FFF2-40B4-BE49-F238E27FC236}">
                <a16:creationId xmlns:a16="http://schemas.microsoft.com/office/drawing/2014/main" id="{00000000-0000-0000-0000-000000000000}"/>
              </a:ext>
            </a:extLst>
          </p:cNvPr>
          <p:cNvPicPr>
            <a:picLocks noChangeAspect="1"/>
          </p:cNvPicPr>
          <p:nvPr/>
        </p:nvPicPr>
        <p:blipFill>
          <a:blip r:embed="rId3">
            <a:lum/>
            <a:alphaModFix/>
          </a:blip>
          <a:srcRect/>
          <a:stretch>
            <a:fillRect/>
          </a:stretch>
        </p:blipFill>
        <p:spPr>
          <a:xfrm>
            <a:off x="4003937" y="3405307"/>
            <a:ext cx="4195970" cy="2995769"/>
          </a:xfrm>
          <a:prstGeom prst="rect">
            <a:avLst/>
          </a:prstGeom>
          <a:noFill/>
          <a:ln>
            <a:noFill/>
          </a:ln>
        </p:spPr>
      </p:pic>
    </p:spTree>
    <p:extLst>
      <p:ext uri="{BB962C8B-B14F-4D97-AF65-F5344CB8AC3E}">
        <p14:creationId xmlns:p14="http://schemas.microsoft.com/office/powerpoint/2010/main" val="19769337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872604"/>
            <a:ext cx="9005455" cy="1646302"/>
          </a:xfrm>
        </p:spPr>
        <p:txBody>
          <a:bodyPr/>
          <a:lstStyle/>
          <a:p>
            <a:r>
              <a:rPr lang="es-ES" dirty="0" smtClean="0"/>
              <a:t>  Sistemas ERP Actuales</a:t>
            </a:r>
            <a:endParaRPr lang="es-ES" dirty="0"/>
          </a:p>
        </p:txBody>
      </p:sp>
    </p:spTree>
    <p:extLst>
      <p:ext uri="{BB962C8B-B14F-4D97-AF65-F5344CB8AC3E}">
        <p14:creationId xmlns:p14="http://schemas.microsoft.com/office/powerpoint/2010/main" val="4069038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9DA1D7F6-655C-4683-9350-759842AC78B6}"/>
              </a:ext>
            </a:extLst>
          </p:cNvPr>
          <p:cNvSpPr txBox="1"/>
          <p:nvPr/>
        </p:nvSpPr>
        <p:spPr>
          <a:xfrm>
            <a:off x="1213590" y="1272640"/>
            <a:ext cx="8321509" cy="4832092"/>
          </a:xfrm>
          <a:prstGeom prst="rect">
            <a:avLst/>
          </a:prstGeom>
          <a:noFill/>
        </p:spPr>
        <p:txBody>
          <a:bodyPr wrap="none" rtlCol="0">
            <a:spAutoFit/>
          </a:bodyPr>
          <a:lstStyle/>
          <a:p>
            <a:r>
              <a:rPr lang="es-ES" sz="2800" dirty="0"/>
              <a:t>Hablaremos sobre 3 ERP Actuales:</a:t>
            </a:r>
          </a:p>
          <a:p>
            <a:r>
              <a:rPr lang="es-ES" sz="2800" dirty="0"/>
              <a:t>	-</a:t>
            </a:r>
            <a:r>
              <a:rPr lang="en-US" sz="2800" dirty="0"/>
              <a:t>Microsoft Dynamics 365 Business </a:t>
            </a:r>
            <a:r>
              <a:rPr lang="en-US" sz="2800" dirty="0" smtClean="0"/>
              <a:t>Central.</a:t>
            </a:r>
            <a:endParaRPr lang="es-ES" sz="2800" dirty="0"/>
          </a:p>
          <a:p>
            <a:r>
              <a:rPr lang="es-ES" sz="2800" dirty="0"/>
              <a:t>	-Sage </a:t>
            </a:r>
            <a:r>
              <a:rPr lang="es-ES" sz="2800" dirty="0" smtClean="0"/>
              <a:t>X3.</a:t>
            </a:r>
            <a:endParaRPr lang="es-ES" sz="2800" dirty="0"/>
          </a:p>
          <a:p>
            <a:r>
              <a:rPr lang="es-ES" sz="2800" dirty="0"/>
              <a:t>	-Oracle </a:t>
            </a:r>
            <a:r>
              <a:rPr lang="es-ES" sz="2800" dirty="0" smtClean="0"/>
              <a:t>Netsuite.</a:t>
            </a:r>
          </a:p>
          <a:p>
            <a:endParaRPr lang="es-ES" sz="2800" dirty="0"/>
          </a:p>
          <a:p>
            <a:r>
              <a:rPr lang="es-ES" sz="2800" dirty="0"/>
              <a:t>Aportaremos algunos datos de estos 3</a:t>
            </a:r>
            <a:r>
              <a:rPr lang="es-ES" sz="2800" dirty="0" smtClean="0"/>
              <a:t>.</a:t>
            </a:r>
          </a:p>
          <a:p>
            <a:endParaRPr lang="es-ES" sz="2800" dirty="0"/>
          </a:p>
          <a:p>
            <a:r>
              <a:rPr lang="es-ES" sz="2800" dirty="0"/>
              <a:t>Enunciaremos los puntos mas fuertes de cada uno.</a:t>
            </a:r>
          </a:p>
          <a:p>
            <a:endParaRPr lang="es-ES" sz="2800" dirty="0"/>
          </a:p>
          <a:p>
            <a:r>
              <a:rPr lang="es-ES" sz="2800" dirty="0"/>
              <a:t>Debatiremos cual es el mejor ERP de ellos.</a:t>
            </a:r>
          </a:p>
          <a:p>
            <a:endParaRPr lang="es-ES" sz="2800" dirty="0"/>
          </a:p>
        </p:txBody>
      </p:sp>
    </p:spTree>
    <p:extLst>
      <p:ext uri="{BB962C8B-B14F-4D97-AF65-F5344CB8AC3E}">
        <p14:creationId xmlns:p14="http://schemas.microsoft.com/office/powerpoint/2010/main" val="27778363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8CEACDD6-A60A-413F-8A15-0ED8E9D84953}"/>
              </a:ext>
            </a:extLst>
          </p:cNvPr>
          <p:cNvSpPr txBox="1"/>
          <p:nvPr/>
        </p:nvSpPr>
        <p:spPr>
          <a:xfrm>
            <a:off x="3708167" y="209725"/>
            <a:ext cx="4775666" cy="369332"/>
          </a:xfrm>
          <a:prstGeom prst="rect">
            <a:avLst/>
          </a:prstGeom>
          <a:noFill/>
        </p:spPr>
        <p:txBody>
          <a:bodyPr wrap="none" rtlCol="0">
            <a:spAutoFit/>
          </a:bodyPr>
          <a:lstStyle/>
          <a:p>
            <a:r>
              <a:rPr lang="en-US" b="1" i="0" dirty="0">
                <a:solidFill>
                  <a:srgbClr val="202122"/>
                </a:solidFill>
                <a:effectLst/>
                <a:latin typeface="Arial" panose="020B0604020202020204" pitchFamily="34" charset="0"/>
              </a:rPr>
              <a:t>Microsoft Dynamics 365 Business Central</a:t>
            </a:r>
            <a:endParaRPr lang="es-ES" dirty="0"/>
          </a:p>
        </p:txBody>
      </p:sp>
      <p:sp>
        <p:nvSpPr>
          <p:cNvPr id="7" name="CuadroTexto 6">
            <a:extLst>
              <a:ext uri="{FF2B5EF4-FFF2-40B4-BE49-F238E27FC236}">
                <a16:creationId xmlns:a16="http://schemas.microsoft.com/office/drawing/2014/main" id="{D95612EF-4BED-488C-9AC8-26C23CA12663}"/>
              </a:ext>
            </a:extLst>
          </p:cNvPr>
          <p:cNvSpPr txBox="1"/>
          <p:nvPr/>
        </p:nvSpPr>
        <p:spPr>
          <a:xfrm>
            <a:off x="322603" y="3207305"/>
            <a:ext cx="7078055" cy="3416320"/>
          </a:xfrm>
          <a:prstGeom prst="rect">
            <a:avLst/>
          </a:prstGeom>
          <a:noFill/>
        </p:spPr>
        <p:txBody>
          <a:bodyPr wrap="square">
            <a:spAutoFit/>
          </a:bodyPr>
          <a:lstStyle/>
          <a:p>
            <a:r>
              <a:rPr lang="en-US" b="1" u="sng" dirty="0"/>
              <a:t>Ofrece como puntos fuertes ante sus competidores:</a:t>
            </a:r>
          </a:p>
          <a:p>
            <a:r>
              <a:rPr lang="en-US" dirty="0"/>
              <a:t>Posibilidad de escoger entre una ejecucion a modo local o </a:t>
            </a:r>
            <a:r>
              <a:rPr lang="en-US" dirty="0" err="1"/>
              <a:t>una</a:t>
            </a:r>
            <a:r>
              <a:rPr lang="en-US" dirty="0"/>
              <a:t> </a:t>
            </a:r>
            <a:r>
              <a:rPr lang="en-US" dirty="0" err="1" smtClean="0"/>
              <a:t>ejecución</a:t>
            </a:r>
            <a:r>
              <a:rPr lang="en-US" dirty="0" smtClean="0"/>
              <a:t> </a:t>
            </a:r>
            <a:r>
              <a:rPr lang="en-US" dirty="0"/>
              <a:t>en la nube.</a:t>
            </a:r>
          </a:p>
          <a:p>
            <a:r>
              <a:rPr lang="en-US" dirty="0" err="1" smtClean="0"/>
              <a:t>Adaptación</a:t>
            </a:r>
            <a:r>
              <a:rPr lang="en-US" dirty="0" smtClean="0"/>
              <a:t> </a:t>
            </a:r>
            <a:r>
              <a:rPr lang="en-US" dirty="0"/>
              <a:t>de software a las </a:t>
            </a:r>
            <a:r>
              <a:rPr lang="en-US" dirty="0" err="1"/>
              <a:t>necesidades</a:t>
            </a:r>
            <a:r>
              <a:rPr lang="en-US" dirty="0"/>
              <a:t> del </a:t>
            </a:r>
            <a:r>
              <a:rPr lang="en-US" dirty="0" err="1"/>
              <a:t>propietario</a:t>
            </a:r>
            <a:r>
              <a:rPr lang="en-US" dirty="0"/>
              <a:t>:</a:t>
            </a:r>
          </a:p>
          <a:p>
            <a:r>
              <a:rPr lang="en-US" dirty="0"/>
              <a:t>     -</a:t>
            </a:r>
            <a:r>
              <a:rPr lang="en-US" dirty="0" err="1"/>
              <a:t>Cambios</a:t>
            </a:r>
            <a:r>
              <a:rPr lang="en-US" dirty="0"/>
              <a:t> en la </a:t>
            </a:r>
            <a:r>
              <a:rPr lang="en-US" dirty="0" err="1"/>
              <a:t>interfaz</a:t>
            </a:r>
            <a:r>
              <a:rPr lang="en-US" dirty="0"/>
              <a:t> sin </a:t>
            </a:r>
            <a:r>
              <a:rPr lang="en-US" dirty="0" err="1"/>
              <a:t>necesidad</a:t>
            </a:r>
            <a:r>
              <a:rPr lang="en-US" dirty="0"/>
              <a:t> de </a:t>
            </a:r>
            <a:r>
              <a:rPr lang="en-US" dirty="0" err="1"/>
              <a:t>programar</a:t>
            </a:r>
            <a:r>
              <a:rPr lang="en-US" dirty="0"/>
              <a:t>.</a:t>
            </a:r>
          </a:p>
          <a:p>
            <a:r>
              <a:rPr lang="en-US" dirty="0"/>
              <a:t>     -</a:t>
            </a:r>
            <a:r>
              <a:rPr lang="en-US" dirty="0" err="1" smtClean="0"/>
              <a:t>Más</a:t>
            </a:r>
            <a:r>
              <a:rPr lang="en-US" dirty="0" smtClean="0"/>
              <a:t> </a:t>
            </a:r>
            <a:r>
              <a:rPr lang="en-US" dirty="0"/>
              <a:t>de 25 </a:t>
            </a:r>
            <a:r>
              <a:rPr lang="en-US" dirty="0" err="1" smtClean="0"/>
              <a:t>idiomas</a:t>
            </a:r>
            <a:r>
              <a:rPr lang="en-US" dirty="0" smtClean="0"/>
              <a:t>.</a:t>
            </a:r>
            <a:endParaRPr lang="en-US" dirty="0"/>
          </a:p>
          <a:p>
            <a:r>
              <a:rPr lang="en-US" dirty="0"/>
              <a:t>     -</a:t>
            </a:r>
            <a:r>
              <a:rPr lang="en-US" dirty="0" err="1" smtClean="0"/>
              <a:t>Ampliación</a:t>
            </a:r>
            <a:r>
              <a:rPr lang="en-US" dirty="0" smtClean="0"/>
              <a:t> </a:t>
            </a:r>
            <a:r>
              <a:rPr lang="en-US" dirty="0"/>
              <a:t>con </a:t>
            </a:r>
            <a:r>
              <a:rPr lang="en-US" dirty="0" err="1"/>
              <a:t>otras</a:t>
            </a:r>
            <a:r>
              <a:rPr lang="en-US" dirty="0"/>
              <a:t> </a:t>
            </a:r>
            <a:r>
              <a:rPr lang="en-US" dirty="0" err="1"/>
              <a:t>aplicaciones</a:t>
            </a:r>
            <a:r>
              <a:rPr lang="en-US" dirty="0"/>
              <a:t> de </a:t>
            </a:r>
            <a:r>
              <a:rPr lang="en-US" dirty="0" smtClean="0"/>
              <a:t>M</a:t>
            </a:r>
            <a:r>
              <a:rPr lang="en-US" dirty="0" smtClean="0"/>
              <a:t>icrosoft (</a:t>
            </a:r>
            <a:r>
              <a:rPr lang="en-US" dirty="0" err="1" smtClean="0"/>
              <a:t>P.Apps</a:t>
            </a:r>
            <a:r>
              <a:rPr lang="en-US" dirty="0"/>
              <a:t>, </a:t>
            </a:r>
            <a:r>
              <a:rPr lang="en-US" dirty="0" err="1"/>
              <a:t>P.Automate</a:t>
            </a:r>
            <a:r>
              <a:rPr lang="en-US" dirty="0" smtClean="0"/>
              <a:t>, </a:t>
            </a:r>
            <a:r>
              <a:rPr lang="en-US" dirty="0" err="1" smtClean="0"/>
              <a:t>etc</a:t>
            </a:r>
            <a:r>
              <a:rPr lang="en-US" dirty="0" smtClean="0"/>
              <a:t>).</a:t>
            </a:r>
            <a:endParaRPr lang="en-US" dirty="0"/>
          </a:p>
          <a:p>
            <a:r>
              <a:rPr lang="es-ES" dirty="0"/>
              <a:t>Trabajar de forma más rápida e inteligente: </a:t>
            </a:r>
          </a:p>
          <a:p>
            <a:r>
              <a:rPr lang="es-ES" dirty="0"/>
              <a:t>     -</a:t>
            </a:r>
            <a:r>
              <a:rPr lang="es-ES" dirty="0" smtClean="0"/>
              <a:t>Gráficos </a:t>
            </a:r>
            <a:r>
              <a:rPr lang="es-ES" dirty="0"/>
              <a:t>y flujos a tiempo </a:t>
            </a:r>
            <a:r>
              <a:rPr lang="es-ES" dirty="0" smtClean="0"/>
              <a:t>real.</a:t>
            </a:r>
            <a:endParaRPr lang="es-ES" dirty="0"/>
          </a:p>
          <a:p>
            <a:r>
              <a:rPr lang="es-ES" dirty="0"/>
              <a:t>     -</a:t>
            </a:r>
            <a:r>
              <a:rPr lang="es-ES" dirty="0" smtClean="0"/>
              <a:t>Vinculación </a:t>
            </a:r>
            <a:r>
              <a:rPr lang="es-ES" dirty="0"/>
              <a:t>de datos con Microsoft </a:t>
            </a:r>
            <a:r>
              <a:rPr lang="es-ES" dirty="0" smtClean="0"/>
              <a:t>365.</a:t>
            </a:r>
            <a:endParaRPr lang="es-ES" dirty="0"/>
          </a:p>
          <a:p>
            <a:endParaRPr lang="en-US" dirty="0"/>
          </a:p>
        </p:txBody>
      </p:sp>
      <p:sp>
        <p:nvSpPr>
          <p:cNvPr id="9" name="CuadroTexto 8">
            <a:extLst>
              <a:ext uri="{FF2B5EF4-FFF2-40B4-BE49-F238E27FC236}">
                <a16:creationId xmlns:a16="http://schemas.microsoft.com/office/drawing/2014/main" id="{9B29A89B-6D49-41FB-A738-67EE0E4798B6}"/>
              </a:ext>
            </a:extLst>
          </p:cNvPr>
          <p:cNvSpPr txBox="1"/>
          <p:nvPr/>
        </p:nvSpPr>
        <p:spPr>
          <a:xfrm>
            <a:off x="322603" y="1195479"/>
            <a:ext cx="6097424" cy="1754326"/>
          </a:xfrm>
          <a:prstGeom prst="rect">
            <a:avLst/>
          </a:prstGeom>
          <a:noFill/>
        </p:spPr>
        <p:txBody>
          <a:bodyPr wrap="square">
            <a:spAutoFit/>
          </a:bodyPr>
          <a:lstStyle/>
          <a:p>
            <a:r>
              <a:rPr lang="es-ES" b="1" u="sng" dirty="0"/>
              <a:t>¿Como y cuando nació?</a:t>
            </a:r>
          </a:p>
          <a:p>
            <a:r>
              <a:rPr lang="es-ES" dirty="0"/>
              <a:t>Concretamente no se </a:t>
            </a:r>
            <a:r>
              <a:rPr lang="es-ES" dirty="0" smtClean="0"/>
              <a:t>creó </a:t>
            </a:r>
            <a:r>
              <a:rPr lang="es-ES" dirty="0"/>
              <a:t>desde 0. Se puede decir que surgió de otros productos individuales (originalmente creados por otras empresas) y posteriormente Microsoft se hizo con Dinamics, para sustituir su ERP que </a:t>
            </a:r>
            <a:r>
              <a:rPr lang="es-ES" dirty="0" smtClean="0"/>
              <a:t>tenía </a:t>
            </a:r>
            <a:r>
              <a:rPr lang="es-ES" dirty="0"/>
              <a:t>hasta aquel momento, Microsoft Business </a:t>
            </a:r>
            <a:r>
              <a:rPr lang="es-ES" dirty="0" err="1" smtClean="0"/>
              <a:t>Solutions</a:t>
            </a:r>
            <a:r>
              <a:rPr lang="es-ES" dirty="0"/>
              <a:t>.</a:t>
            </a:r>
            <a:endParaRPr lang="es-ES" u="sng" dirty="0"/>
          </a:p>
        </p:txBody>
      </p:sp>
      <p:pic>
        <p:nvPicPr>
          <p:cNvPr id="1026" name="Picture 2">
            <a:extLst>
              <a:ext uri="{FF2B5EF4-FFF2-40B4-BE49-F238E27FC236}">
                <a16:creationId xmlns:a16="http://schemas.microsoft.com/office/drawing/2014/main" id="{87BC8DEA-5A66-45ED-8F1C-7F15BA6F66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10056" y="834593"/>
            <a:ext cx="2752946" cy="2628248"/>
          </a:xfrm>
          <a:prstGeom prst="rect">
            <a:avLst/>
          </a:prstGeom>
          <a:noFill/>
          <a:extLst>
            <a:ext uri="{909E8E84-426E-40DD-AFC4-6F175D3DCCD1}">
              <a14:hiddenFill xmlns:a14="http://schemas.microsoft.com/office/drawing/2010/main">
                <a:solidFill>
                  <a:srgbClr val="FFFFFF"/>
                </a:solidFill>
              </a14:hiddenFill>
            </a:ext>
          </a:extLst>
        </p:spPr>
      </p:pic>
      <p:pic>
        <p:nvPicPr>
          <p:cNvPr id="10" name="Imagen 9">
            <a:extLst>
              <a:ext uri="{FF2B5EF4-FFF2-40B4-BE49-F238E27FC236}">
                <a16:creationId xmlns:a16="http://schemas.microsoft.com/office/drawing/2014/main" id="{B7F4E1DE-347D-496F-B6BB-AF5B6ED75D3A}"/>
              </a:ext>
            </a:extLst>
          </p:cNvPr>
          <p:cNvPicPr>
            <a:picLocks noChangeAspect="1"/>
          </p:cNvPicPr>
          <p:nvPr/>
        </p:nvPicPr>
        <p:blipFill>
          <a:blip r:embed="rId3"/>
          <a:stretch>
            <a:fillRect/>
          </a:stretch>
        </p:blipFill>
        <p:spPr>
          <a:xfrm>
            <a:off x="7400658" y="3531766"/>
            <a:ext cx="4634918" cy="2628248"/>
          </a:xfrm>
          <a:prstGeom prst="rect">
            <a:avLst/>
          </a:prstGeom>
        </p:spPr>
      </p:pic>
    </p:spTree>
    <p:extLst>
      <p:ext uri="{BB962C8B-B14F-4D97-AF65-F5344CB8AC3E}">
        <p14:creationId xmlns:p14="http://schemas.microsoft.com/office/powerpoint/2010/main" val="23990975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81F0C19E-5839-434A-A457-D4DB83F41FA9}"/>
              </a:ext>
            </a:extLst>
          </p:cNvPr>
          <p:cNvSpPr txBox="1"/>
          <p:nvPr/>
        </p:nvSpPr>
        <p:spPr>
          <a:xfrm>
            <a:off x="3047223" y="1200552"/>
            <a:ext cx="6097554" cy="1200329"/>
          </a:xfrm>
          <a:prstGeom prst="rect">
            <a:avLst/>
          </a:prstGeom>
          <a:noFill/>
        </p:spPr>
        <p:txBody>
          <a:bodyPr wrap="square">
            <a:spAutoFit/>
          </a:bodyPr>
          <a:lstStyle/>
          <a:p>
            <a:pPr algn="ctr"/>
            <a:r>
              <a:rPr lang="es-ES" b="1" dirty="0"/>
              <a:t>¿Que es Sage X3?</a:t>
            </a:r>
          </a:p>
          <a:p>
            <a:pPr algn="ctr"/>
            <a:r>
              <a:rPr lang="es-ES" dirty="0"/>
              <a:t>Sage X3 es un ERP desarrollado por Sage </a:t>
            </a:r>
            <a:r>
              <a:rPr lang="es-ES" dirty="0" smtClean="0"/>
              <a:t>Group </a:t>
            </a:r>
            <a:r>
              <a:rPr lang="es-ES" dirty="0"/>
              <a:t>dirigido a la gestión de </a:t>
            </a:r>
            <a:r>
              <a:rPr lang="es-ES" u="sng" dirty="0"/>
              <a:t>pequeñas y medianas empresas</a:t>
            </a:r>
            <a:r>
              <a:rPr lang="es-ES" dirty="0"/>
              <a:t>.</a:t>
            </a:r>
          </a:p>
          <a:p>
            <a:pPr algn="ctr"/>
            <a:r>
              <a:rPr lang="es-ES" dirty="0"/>
              <a:t>Su </a:t>
            </a:r>
            <a:r>
              <a:rPr lang="es-ES" u="sng" dirty="0"/>
              <a:t>primera versión</a:t>
            </a:r>
            <a:r>
              <a:rPr lang="es-ES" dirty="0"/>
              <a:t> fue desarrollada en el año </a:t>
            </a:r>
            <a:r>
              <a:rPr lang="es-ES" u="sng" dirty="0"/>
              <a:t>2000</a:t>
            </a:r>
            <a:r>
              <a:rPr lang="es-ES" dirty="0"/>
              <a:t>.</a:t>
            </a:r>
          </a:p>
        </p:txBody>
      </p:sp>
      <p:sp>
        <p:nvSpPr>
          <p:cNvPr id="5" name="CuadroTexto 4">
            <a:extLst>
              <a:ext uri="{FF2B5EF4-FFF2-40B4-BE49-F238E27FC236}">
                <a16:creationId xmlns:a16="http://schemas.microsoft.com/office/drawing/2014/main" id="{812F1D88-6166-49AD-9005-E604824CA44F}"/>
              </a:ext>
            </a:extLst>
          </p:cNvPr>
          <p:cNvSpPr txBox="1"/>
          <p:nvPr/>
        </p:nvSpPr>
        <p:spPr>
          <a:xfrm>
            <a:off x="2413126" y="2637941"/>
            <a:ext cx="7813223" cy="1200329"/>
          </a:xfrm>
          <a:prstGeom prst="rect">
            <a:avLst/>
          </a:prstGeom>
          <a:noFill/>
        </p:spPr>
        <p:txBody>
          <a:bodyPr wrap="square">
            <a:spAutoFit/>
          </a:bodyPr>
          <a:lstStyle/>
          <a:p>
            <a:pPr algn="ctr"/>
            <a:r>
              <a:rPr lang="es-ES" b="1" dirty="0"/>
              <a:t>¿En que destaca frente a sus competidores?</a:t>
            </a:r>
          </a:p>
          <a:p>
            <a:pPr algn="ctr"/>
            <a:r>
              <a:rPr lang="es-ES" dirty="0"/>
              <a:t>Destaca por su excelente y único programa de facturación. </a:t>
            </a:r>
          </a:p>
          <a:p>
            <a:pPr algn="ctr"/>
            <a:r>
              <a:rPr lang="es-ES" dirty="0"/>
              <a:t>Al automatizar y agilizar todos los procesos de gestión del negocio, de la manera que lo hace, impulsará la internacionalización de la empresa que lo utilice.</a:t>
            </a:r>
          </a:p>
        </p:txBody>
      </p:sp>
      <p:sp>
        <p:nvSpPr>
          <p:cNvPr id="8" name="CuadroTexto 7">
            <a:extLst>
              <a:ext uri="{FF2B5EF4-FFF2-40B4-BE49-F238E27FC236}">
                <a16:creationId xmlns:a16="http://schemas.microsoft.com/office/drawing/2014/main" id="{9999EAFA-7563-4FBF-A13F-1265B833651F}"/>
              </a:ext>
            </a:extLst>
          </p:cNvPr>
          <p:cNvSpPr txBox="1"/>
          <p:nvPr/>
        </p:nvSpPr>
        <p:spPr>
          <a:xfrm>
            <a:off x="5554826" y="337850"/>
            <a:ext cx="1082348" cy="369332"/>
          </a:xfrm>
          <a:prstGeom prst="rect">
            <a:avLst/>
          </a:prstGeom>
          <a:noFill/>
        </p:spPr>
        <p:txBody>
          <a:bodyPr wrap="none" rtlCol="0">
            <a:spAutoFit/>
          </a:bodyPr>
          <a:lstStyle/>
          <a:p>
            <a:r>
              <a:rPr lang="en-US" b="1" i="0" dirty="0">
                <a:solidFill>
                  <a:srgbClr val="202122"/>
                </a:solidFill>
                <a:effectLst/>
                <a:latin typeface="Arial" panose="020B0604020202020204" pitchFamily="34" charset="0"/>
              </a:rPr>
              <a:t>Sage X3</a:t>
            </a:r>
            <a:endParaRPr lang="es-ES" dirty="0"/>
          </a:p>
        </p:txBody>
      </p:sp>
      <p:sp>
        <p:nvSpPr>
          <p:cNvPr id="10" name="CuadroTexto 9">
            <a:extLst>
              <a:ext uri="{FF2B5EF4-FFF2-40B4-BE49-F238E27FC236}">
                <a16:creationId xmlns:a16="http://schemas.microsoft.com/office/drawing/2014/main" id="{A535C6EE-F17C-411C-B5D9-3B202C3A8732}"/>
              </a:ext>
            </a:extLst>
          </p:cNvPr>
          <p:cNvSpPr txBox="1"/>
          <p:nvPr/>
        </p:nvSpPr>
        <p:spPr>
          <a:xfrm>
            <a:off x="2040486" y="4075330"/>
            <a:ext cx="8558505" cy="1754326"/>
          </a:xfrm>
          <a:prstGeom prst="rect">
            <a:avLst/>
          </a:prstGeom>
          <a:noFill/>
        </p:spPr>
        <p:txBody>
          <a:bodyPr wrap="square">
            <a:spAutoFit/>
          </a:bodyPr>
          <a:lstStyle/>
          <a:p>
            <a:pPr algn="ctr"/>
            <a:r>
              <a:rPr lang="es-ES" b="1" dirty="0"/>
              <a:t>Otras características únicas de este ERP:</a:t>
            </a:r>
          </a:p>
          <a:p>
            <a:pPr algn="ctr"/>
            <a:r>
              <a:rPr lang="es-ES" dirty="0"/>
              <a:t>Optimiza procesos esenciales: </a:t>
            </a:r>
          </a:p>
          <a:p>
            <a:pPr algn="ctr"/>
            <a:r>
              <a:rPr lang="es-ES" dirty="0"/>
              <a:t>-Unifica operaciones cotidianas para maximizar la eficiencia y reducir costes.</a:t>
            </a:r>
          </a:p>
          <a:p>
            <a:pPr algn="ctr"/>
            <a:r>
              <a:rPr lang="es-ES" dirty="0"/>
              <a:t>Consejo de expertos:</a:t>
            </a:r>
          </a:p>
          <a:p>
            <a:pPr algn="ctr"/>
            <a:r>
              <a:rPr lang="es-ES" dirty="0"/>
              <a:t>-Sage X3 posee una red de 40 000 despachos profesionales y 26 000 socios comerciales para que te den soporte e información útil con respecto a las mejores soluciones ERP.</a:t>
            </a:r>
          </a:p>
        </p:txBody>
      </p:sp>
      <p:pic>
        <p:nvPicPr>
          <p:cNvPr id="2050" name="Picture 2" descr="Sage X3 - Más que una solución ERP para la mediana y gran empresa">
            <a:extLst>
              <a:ext uri="{FF2B5EF4-FFF2-40B4-BE49-F238E27FC236}">
                <a16:creationId xmlns:a16="http://schemas.microsoft.com/office/drawing/2014/main" id="{DDB62366-E213-4CFB-B605-77ACBDF63A4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658546" y="889080"/>
            <a:ext cx="2284052" cy="228405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Sage X3 - Gestalia | Enterprise Business Solutions">
            <a:extLst>
              <a:ext uri="{FF2B5EF4-FFF2-40B4-BE49-F238E27FC236}">
                <a16:creationId xmlns:a16="http://schemas.microsoft.com/office/drawing/2014/main" id="{61D77076-250E-47FB-8265-44AD0C16457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20695398">
            <a:off x="-432699" y="1790433"/>
            <a:ext cx="3294840" cy="2895341"/>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Sage X3 - Verne Technology Group">
            <a:extLst>
              <a:ext uri="{FF2B5EF4-FFF2-40B4-BE49-F238E27FC236}">
                <a16:creationId xmlns:a16="http://schemas.microsoft.com/office/drawing/2014/main" id="{24F09B1F-DB19-4E4E-93FE-414DD915321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777" y="5594853"/>
            <a:ext cx="3311590" cy="13798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7459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6C8D0774-9AE1-4B36-9D78-8565A85D3B96}"/>
              </a:ext>
            </a:extLst>
          </p:cNvPr>
          <p:cNvSpPr txBox="1"/>
          <p:nvPr/>
        </p:nvSpPr>
        <p:spPr>
          <a:xfrm>
            <a:off x="5157281" y="151002"/>
            <a:ext cx="1903085" cy="369332"/>
          </a:xfrm>
          <a:prstGeom prst="rect">
            <a:avLst/>
          </a:prstGeom>
          <a:noFill/>
        </p:spPr>
        <p:txBody>
          <a:bodyPr wrap="none" rtlCol="0">
            <a:spAutoFit/>
          </a:bodyPr>
          <a:lstStyle/>
          <a:p>
            <a:r>
              <a:rPr lang="en-US" b="1" i="0" dirty="0">
                <a:solidFill>
                  <a:srgbClr val="202122"/>
                </a:solidFill>
                <a:effectLst/>
                <a:latin typeface="Arial" panose="020B0604020202020204" pitchFamily="34" charset="0"/>
              </a:rPr>
              <a:t>Oracle </a:t>
            </a:r>
            <a:r>
              <a:rPr lang="en-US" b="1" i="0" dirty="0" smtClean="0">
                <a:solidFill>
                  <a:srgbClr val="202122"/>
                </a:solidFill>
                <a:effectLst/>
                <a:latin typeface="Arial" panose="020B0604020202020204" pitchFamily="34" charset="0"/>
              </a:rPr>
              <a:t>NetSuite</a:t>
            </a:r>
            <a:endParaRPr lang="es-ES" dirty="0"/>
          </a:p>
        </p:txBody>
      </p:sp>
      <p:sp>
        <p:nvSpPr>
          <p:cNvPr id="5" name="CuadroTexto 4">
            <a:extLst>
              <a:ext uri="{FF2B5EF4-FFF2-40B4-BE49-F238E27FC236}">
                <a16:creationId xmlns:a16="http://schemas.microsoft.com/office/drawing/2014/main" id="{C5A30957-5038-48B0-A2D4-C978598A1DC7}"/>
              </a:ext>
            </a:extLst>
          </p:cNvPr>
          <p:cNvSpPr txBox="1"/>
          <p:nvPr/>
        </p:nvSpPr>
        <p:spPr>
          <a:xfrm>
            <a:off x="6022503" y="1094121"/>
            <a:ext cx="6094602" cy="1477328"/>
          </a:xfrm>
          <a:prstGeom prst="rect">
            <a:avLst/>
          </a:prstGeom>
          <a:noFill/>
        </p:spPr>
        <p:txBody>
          <a:bodyPr wrap="square">
            <a:spAutoFit/>
          </a:bodyPr>
          <a:lstStyle/>
          <a:p>
            <a:r>
              <a:rPr lang="es-ES" dirty="0"/>
              <a:t>NetSuite Inc. es una empresa estadounidense </a:t>
            </a:r>
            <a:r>
              <a:rPr lang="es-ES" u="sng" dirty="0"/>
              <a:t>de computación en la nube</a:t>
            </a:r>
            <a:r>
              <a:rPr lang="es-ES" dirty="0"/>
              <a:t> fundada en 1998.</a:t>
            </a:r>
          </a:p>
          <a:p>
            <a:endParaRPr lang="es-ES" dirty="0"/>
          </a:p>
          <a:p>
            <a:r>
              <a:rPr lang="es-ES" dirty="0"/>
              <a:t>En noviembre de 2016, </a:t>
            </a:r>
            <a:r>
              <a:rPr lang="es-ES" u="sng" dirty="0"/>
              <a:t>Oracle Corporation adquirió NetSuite</a:t>
            </a:r>
            <a:r>
              <a:rPr lang="es-ES" dirty="0"/>
              <a:t> por aproximadamente 9.300 millones de dólares.</a:t>
            </a:r>
          </a:p>
        </p:txBody>
      </p:sp>
      <p:sp>
        <p:nvSpPr>
          <p:cNvPr id="7" name="CuadroTexto 6">
            <a:extLst>
              <a:ext uri="{FF2B5EF4-FFF2-40B4-BE49-F238E27FC236}">
                <a16:creationId xmlns:a16="http://schemas.microsoft.com/office/drawing/2014/main" id="{AD6DD6DB-A65F-4B62-9ED1-6C99C10335DD}"/>
              </a:ext>
            </a:extLst>
          </p:cNvPr>
          <p:cNvSpPr txBox="1"/>
          <p:nvPr/>
        </p:nvSpPr>
        <p:spPr>
          <a:xfrm>
            <a:off x="404769" y="2671270"/>
            <a:ext cx="6094602" cy="2031325"/>
          </a:xfrm>
          <a:prstGeom prst="rect">
            <a:avLst/>
          </a:prstGeom>
          <a:noFill/>
        </p:spPr>
        <p:txBody>
          <a:bodyPr wrap="square">
            <a:spAutoFit/>
          </a:bodyPr>
          <a:lstStyle/>
          <a:p>
            <a:r>
              <a:rPr lang="es-ES" b="1" dirty="0"/>
              <a:t>Ofrece:</a:t>
            </a:r>
          </a:p>
          <a:p>
            <a:r>
              <a:rPr lang="es-ES" dirty="0"/>
              <a:t>Gestión/Planificación financiera</a:t>
            </a:r>
          </a:p>
          <a:p>
            <a:r>
              <a:rPr lang="es-ES" dirty="0"/>
              <a:t>Gestión de pedidos</a:t>
            </a:r>
          </a:p>
          <a:p>
            <a:r>
              <a:rPr lang="es-ES" dirty="0"/>
              <a:t>Gestión de la producción</a:t>
            </a:r>
          </a:p>
          <a:p>
            <a:r>
              <a:rPr lang="es-ES" dirty="0"/>
              <a:t>Gestión de la cadena de suministro</a:t>
            </a:r>
          </a:p>
          <a:p>
            <a:r>
              <a:rPr lang="es-ES" dirty="0"/>
              <a:t>Control de inventario a tiempo real</a:t>
            </a:r>
          </a:p>
          <a:p>
            <a:r>
              <a:rPr lang="es-ES" dirty="0"/>
              <a:t>Procesos de compra</a:t>
            </a:r>
          </a:p>
        </p:txBody>
      </p:sp>
      <p:sp>
        <p:nvSpPr>
          <p:cNvPr id="9" name="CuadroTexto 8">
            <a:extLst>
              <a:ext uri="{FF2B5EF4-FFF2-40B4-BE49-F238E27FC236}">
                <a16:creationId xmlns:a16="http://schemas.microsoft.com/office/drawing/2014/main" id="{044677FE-8EFC-4D28-B8A3-B29A8D6A6486}"/>
              </a:ext>
            </a:extLst>
          </p:cNvPr>
          <p:cNvSpPr txBox="1"/>
          <p:nvPr/>
        </p:nvSpPr>
        <p:spPr>
          <a:xfrm>
            <a:off x="404769" y="5071793"/>
            <a:ext cx="4988325" cy="1200329"/>
          </a:xfrm>
          <a:prstGeom prst="rect">
            <a:avLst/>
          </a:prstGeom>
          <a:noFill/>
        </p:spPr>
        <p:txBody>
          <a:bodyPr wrap="square">
            <a:spAutoFit/>
          </a:bodyPr>
          <a:lstStyle/>
          <a:p>
            <a:r>
              <a:rPr lang="es-ES" b="1" dirty="0"/>
              <a:t>Su principal característica y su punto mas fuerte: </a:t>
            </a:r>
          </a:p>
          <a:p>
            <a:r>
              <a:rPr lang="es-ES" dirty="0"/>
              <a:t>Es un ERP basado en la nube.</a:t>
            </a:r>
          </a:p>
          <a:p>
            <a:r>
              <a:rPr lang="es-ES" dirty="0"/>
              <a:t>Esta destinado a cualquier tipo de empresa sea cual sea su tamaño o ventas.</a:t>
            </a:r>
          </a:p>
        </p:txBody>
      </p:sp>
      <p:pic>
        <p:nvPicPr>
          <p:cNvPr id="10" name="Imagen 9">
            <a:extLst>
              <a:ext uri="{FF2B5EF4-FFF2-40B4-BE49-F238E27FC236}">
                <a16:creationId xmlns:a16="http://schemas.microsoft.com/office/drawing/2014/main" id="{E41CD001-9B07-41F0-818F-B031A46D0EEE}"/>
              </a:ext>
            </a:extLst>
          </p:cNvPr>
          <p:cNvPicPr>
            <a:picLocks noChangeAspect="1"/>
          </p:cNvPicPr>
          <p:nvPr/>
        </p:nvPicPr>
        <p:blipFill>
          <a:blip r:embed="rId2"/>
          <a:stretch>
            <a:fillRect/>
          </a:stretch>
        </p:blipFill>
        <p:spPr>
          <a:xfrm>
            <a:off x="5987705" y="2870912"/>
            <a:ext cx="5941639" cy="3086867"/>
          </a:xfrm>
          <a:prstGeom prst="rect">
            <a:avLst/>
          </a:prstGeom>
        </p:spPr>
      </p:pic>
      <p:pic>
        <p:nvPicPr>
          <p:cNvPr id="12" name="Imagen 11">
            <a:extLst>
              <a:ext uri="{FF2B5EF4-FFF2-40B4-BE49-F238E27FC236}">
                <a16:creationId xmlns:a16="http://schemas.microsoft.com/office/drawing/2014/main" id="{901A4850-1746-4E4A-B47A-486D8418F5E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0147" t="29277" r="14494" b="25438"/>
          <a:stretch/>
        </p:blipFill>
        <p:spPr>
          <a:xfrm>
            <a:off x="-361206" y="584519"/>
            <a:ext cx="6383709" cy="2472139"/>
          </a:xfrm>
          <a:prstGeom prst="rect">
            <a:avLst/>
          </a:prstGeom>
        </p:spPr>
      </p:pic>
    </p:spTree>
    <p:extLst>
      <p:ext uri="{BB962C8B-B14F-4D97-AF65-F5344CB8AC3E}">
        <p14:creationId xmlns:p14="http://schemas.microsoft.com/office/powerpoint/2010/main" val="3537196375"/>
      </p:ext>
    </p:extLst>
  </p:cSld>
  <p:clrMapOvr>
    <a:masterClrMapping/>
  </p:clrMapOvr>
</p:sld>
</file>

<file path=ppt/theme/theme1.xml><?xml version="1.0" encoding="utf-8"?>
<a:theme xmlns:a="http://schemas.openxmlformats.org/drawingml/2006/main" name="Faceta">
  <a:themeElements>
    <a:clrScheme name="Faceta">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a">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a">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235</TotalTime>
  <Words>1504</Words>
  <Application>Microsoft Office PowerPoint</Application>
  <PresentationFormat>Panorámica</PresentationFormat>
  <Paragraphs>287</Paragraphs>
  <Slides>29</Slides>
  <Notes>3</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29</vt:i4>
      </vt:variant>
    </vt:vector>
  </HeadingPairs>
  <TitlesOfParts>
    <vt:vector size="35" baseType="lpstr">
      <vt:lpstr>Arial</vt:lpstr>
      <vt:lpstr>Calibri</vt:lpstr>
      <vt:lpstr>Times New Roman</vt:lpstr>
      <vt:lpstr>Trebuchet MS</vt:lpstr>
      <vt:lpstr>Wingdings 3</vt:lpstr>
      <vt:lpstr>Faceta</vt:lpstr>
      <vt:lpstr>Presentación de PowerPoint</vt:lpstr>
      <vt:lpstr>Índice</vt:lpstr>
      <vt:lpstr>  Concepto de Sistema ERP</vt:lpstr>
      <vt:lpstr>Concepto de Sistema ERP</vt:lpstr>
      <vt:lpstr>  Sistemas ERP Actuales</vt:lpstr>
      <vt:lpstr>Presentación de PowerPoint</vt:lpstr>
      <vt:lpstr>Presentación de PowerPoint</vt:lpstr>
      <vt:lpstr>Presentación de PowerPoint</vt:lpstr>
      <vt:lpstr>Presentación de PowerPoint</vt:lpstr>
      <vt:lpstr>Presentación de PowerPoint</vt:lpstr>
      <vt:lpstr>  Concepto de ERP SaaS</vt:lpstr>
      <vt:lpstr>Concepto de ERP SaaS</vt:lpstr>
      <vt:lpstr>  Concepto de Sistema CRM</vt:lpstr>
      <vt:lpstr>Concepto de Sistema CRM</vt:lpstr>
      <vt:lpstr>  Sistemas CRM Actuales</vt:lpstr>
      <vt:lpstr>Presentación de PowerPoint</vt:lpstr>
      <vt:lpstr>Presentación de PowerPoint</vt:lpstr>
      <vt:lpstr>Presentación de PowerPoint</vt:lpstr>
      <vt:lpstr>Salesforce</vt:lpstr>
      <vt:lpstr>Presentación de PowerPoint</vt:lpstr>
      <vt:lpstr>Planes para Salesforce Service Cloud</vt:lpstr>
      <vt:lpstr>Tabla comparativa</vt:lpstr>
      <vt:lpstr>Salesforce Tableau CRM: Análisis de datos</vt:lpstr>
      <vt:lpstr>Microsoft Dynamics 365</vt:lpstr>
      <vt:lpstr>Microsoft Dynamics 365 Sales</vt:lpstr>
      <vt:lpstr>Tabla comparativa</vt:lpstr>
      <vt:lpstr>Dynamics 365 Customer Service</vt:lpstr>
      <vt:lpstr>Tabla comparativa</vt:lpstr>
      <vt:lpstr>Dynamics 365 Marketing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Tipos de empresa</dc:title>
  <dc:creator>David</dc:creator>
  <cp:lastModifiedBy>David</cp:lastModifiedBy>
  <cp:revision>69</cp:revision>
  <dcterms:created xsi:type="dcterms:W3CDTF">2021-09-27T15:06:42Z</dcterms:created>
  <dcterms:modified xsi:type="dcterms:W3CDTF">2021-10-18T16:43:40Z</dcterms:modified>
</cp:coreProperties>
</file>

<file path=docProps/thumbnail.jpeg>
</file>